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30"/>
  </p:notesMasterIdLst>
  <p:handoutMasterIdLst>
    <p:handoutMasterId r:id="rId31"/>
  </p:handoutMasterIdLst>
  <p:sldIdLst>
    <p:sldId id="257" r:id="rId2"/>
    <p:sldId id="333" r:id="rId3"/>
    <p:sldId id="327" r:id="rId4"/>
    <p:sldId id="299" r:id="rId5"/>
    <p:sldId id="324" r:id="rId6"/>
    <p:sldId id="303" r:id="rId7"/>
    <p:sldId id="260" r:id="rId8"/>
    <p:sldId id="305" r:id="rId9"/>
    <p:sldId id="326" r:id="rId10"/>
    <p:sldId id="314" r:id="rId11"/>
    <p:sldId id="308" r:id="rId12"/>
    <p:sldId id="298" r:id="rId13"/>
    <p:sldId id="262" r:id="rId14"/>
    <p:sldId id="261" r:id="rId15"/>
    <p:sldId id="321" r:id="rId16"/>
    <p:sldId id="322" r:id="rId17"/>
    <p:sldId id="325" r:id="rId18"/>
    <p:sldId id="313" r:id="rId19"/>
    <p:sldId id="332" r:id="rId20"/>
    <p:sldId id="307" r:id="rId21"/>
    <p:sldId id="301" r:id="rId22"/>
    <p:sldId id="328" r:id="rId23"/>
    <p:sldId id="329" r:id="rId24"/>
    <p:sldId id="330" r:id="rId25"/>
    <p:sldId id="334" r:id="rId26"/>
    <p:sldId id="331" r:id="rId27"/>
    <p:sldId id="315" r:id="rId28"/>
    <p:sldId id="30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 d="1"/>
        <a:sy n="1" d="1"/>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55B19E-496F-4204-AD6A-46188A33C610}" type="datetimeFigureOut">
              <a:rPr lang="en-US" smtClean="0"/>
              <a:t>4/27/2016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F1BEBA-E65F-4A61-A0EF-BBBAF6FDD0A2}" type="slidenum">
              <a:rPr lang="en-US" smtClean="0"/>
              <a:t>‹#›</a:t>
            </a:fld>
            <a:endParaRPr lang="en-US"/>
          </a:p>
        </p:txBody>
      </p:sp>
    </p:spTree>
    <p:extLst>
      <p:ext uri="{BB962C8B-B14F-4D97-AF65-F5344CB8AC3E}">
        <p14:creationId xmlns:p14="http://schemas.microsoft.com/office/powerpoint/2010/main" val="1132545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863CE-45A4-48E9-9365-7EC041E8E62E}" type="datetimeFigureOut">
              <a:rPr lang="en-US" smtClean="0"/>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F0A7A-27B9-4683-A388-533558E07FBE}" type="slidenum">
              <a:rPr lang="en-US" smtClean="0"/>
              <a:t>‹#›</a:t>
            </a:fld>
            <a:endParaRPr lang="en-US"/>
          </a:p>
        </p:txBody>
      </p:sp>
    </p:spTree>
    <p:extLst>
      <p:ext uri="{BB962C8B-B14F-4D97-AF65-F5344CB8AC3E}">
        <p14:creationId xmlns:p14="http://schemas.microsoft.com/office/powerpoint/2010/main" val="20564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defRPr>
            </a:lvl1pPr>
            <a:lvl2pPr marL="729057" indent="-280406">
              <a:defRPr kumimoji="1" sz="2400">
                <a:solidFill>
                  <a:schemeClr val="tx1"/>
                </a:solidFill>
                <a:latin typeface="Times New Roman" charset="0"/>
              </a:defRPr>
            </a:lvl2pPr>
            <a:lvl3pPr marL="1121626" indent="-224325">
              <a:defRPr kumimoji="1" sz="2400">
                <a:solidFill>
                  <a:schemeClr val="tx1"/>
                </a:solidFill>
                <a:latin typeface="Times New Roman" charset="0"/>
              </a:defRPr>
            </a:lvl3pPr>
            <a:lvl4pPr marL="1570276" indent="-224325">
              <a:defRPr kumimoji="1" sz="2400">
                <a:solidFill>
                  <a:schemeClr val="tx1"/>
                </a:solidFill>
                <a:latin typeface="Times New Roman" charset="0"/>
              </a:defRPr>
            </a:lvl4pPr>
            <a:lvl5pPr marL="2018927" indent="-224325">
              <a:defRPr kumimoji="1" sz="2400">
                <a:solidFill>
                  <a:schemeClr val="tx1"/>
                </a:solidFill>
                <a:latin typeface="Times New Roman" charset="0"/>
              </a:defRPr>
            </a:lvl5pPr>
            <a:lvl6pPr marL="2467577" indent="-224325" eaLnBrk="0" fontAlgn="base" hangingPunct="0">
              <a:spcBef>
                <a:spcPct val="0"/>
              </a:spcBef>
              <a:spcAft>
                <a:spcPct val="0"/>
              </a:spcAft>
              <a:defRPr kumimoji="1" sz="2400">
                <a:solidFill>
                  <a:schemeClr val="tx1"/>
                </a:solidFill>
                <a:latin typeface="Times New Roman" charset="0"/>
              </a:defRPr>
            </a:lvl6pPr>
            <a:lvl7pPr marL="2916227" indent="-224325" eaLnBrk="0" fontAlgn="base" hangingPunct="0">
              <a:spcBef>
                <a:spcPct val="0"/>
              </a:spcBef>
              <a:spcAft>
                <a:spcPct val="0"/>
              </a:spcAft>
              <a:defRPr kumimoji="1" sz="2400">
                <a:solidFill>
                  <a:schemeClr val="tx1"/>
                </a:solidFill>
                <a:latin typeface="Times New Roman" charset="0"/>
              </a:defRPr>
            </a:lvl7pPr>
            <a:lvl8pPr marL="3364878" indent="-224325" eaLnBrk="0" fontAlgn="base" hangingPunct="0">
              <a:spcBef>
                <a:spcPct val="0"/>
              </a:spcBef>
              <a:spcAft>
                <a:spcPct val="0"/>
              </a:spcAft>
              <a:defRPr kumimoji="1" sz="2400">
                <a:solidFill>
                  <a:schemeClr val="tx1"/>
                </a:solidFill>
                <a:latin typeface="Times New Roman" charset="0"/>
              </a:defRPr>
            </a:lvl8pPr>
            <a:lvl9pPr marL="3813528" indent="-224325" eaLnBrk="0" fontAlgn="base" hangingPunct="0">
              <a:spcBef>
                <a:spcPct val="0"/>
              </a:spcBef>
              <a:spcAft>
                <a:spcPct val="0"/>
              </a:spcAft>
              <a:defRPr kumimoji="1" sz="2400">
                <a:solidFill>
                  <a:schemeClr val="tx1"/>
                </a:solidFill>
                <a:latin typeface="Times New Roman" charset="0"/>
              </a:defRPr>
            </a:lvl9pPr>
          </a:lstStyle>
          <a:p>
            <a:fld id="{4AA58E15-A8E6-4B40-810E-2871C88A0789}" type="slidenum">
              <a:rPr kumimoji="0" lang="en-US" altLang="en-US" sz="1200"/>
              <a:pPr/>
              <a:t>1</a:t>
            </a:fld>
            <a:endParaRPr kumimoji="0"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0781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837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8247476-6B2F-445B-8E8F-63D4C66C1C4D}" type="datetime1">
              <a:rPr kumimoji="0" lang="en-US" altLang="en-US" sz="1200" smtClean="0"/>
              <a:pPr/>
              <a:t>4/27/2016</a:t>
            </a:fld>
            <a:endParaRPr kumimoji="0" lang="en-US" altLang="en-US" sz="1200" smtClean="0"/>
          </a:p>
        </p:txBody>
      </p:sp>
      <p:sp>
        <p:nvSpPr>
          <p:cNvPr id="583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88508B1-5F01-4137-81F8-3463903D9F09}" type="slidenum">
              <a:rPr kumimoji="0" lang="en-US" altLang="en-US" sz="1200" smtClean="0"/>
              <a:pPr/>
              <a:t>28</a:t>
            </a:fld>
            <a:endParaRPr kumimoji="0" lang="en-US" altLang="en-US" sz="1200" smtClean="0"/>
          </a:p>
        </p:txBody>
      </p:sp>
    </p:spTree>
    <p:extLst>
      <p:ext uri="{BB962C8B-B14F-4D97-AF65-F5344CB8AC3E}">
        <p14:creationId xmlns:p14="http://schemas.microsoft.com/office/powerpoint/2010/main" val="387187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FB1A95A-F02B-4FC9-94FA-DDE455AAB9F0}" type="datetimeFigureOut">
              <a:rPr lang="en-US" smtClean="0"/>
              <a:t>4/27/2016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D4452B-BCD2-4407-9653-7E0329DE0D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B1A95A-F02B-4FC9-94FA-DDE455AAB9F0}"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4452B-BCD2-4407-9653-7E0329DE0D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B1A95A-F02B-4FC9-94FA-DDE455AAB9F0}"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4452B-BCD2-4407-9653-7E0329DE0D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FB1A95A-F02B-4FC9-94FA-DDE455AAB9F0}" type="datetimeFigureOut">
              <a:rPr lang="en-US" smtClean="0"/>
              <a:t>4/27/2016</a:t>
            </a:fld>
            <a:endParaRPr lang="en-US"/>
          </a:p>
        </p:txBody>
      </p:sp>
      <p:sp>
        <p:nvSpPr>
          <p:cNvPr id="9" name="Slide Number Placeholder 8"/>
          <p:cNvSpPr>
            <a:spLocks noGrp="1"/>
          </p:cNvSpPr>
          <p:nvPr>
            <p:ph type="sldNum" sz="quarter" idx="15"/>
          </p:nvPr>
        </p:nvSpPr>
        <p:spPr/>
        <p:txBody>
          <a:bodyPr rtlCol="0"/>
          <a:lstStyle/>
          <a:p>
            <a:fld id="{EFD4452B-BCD2-4407-9653-7E0329DE0DF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B1A95A-F02B-4FC9-94FA-DDE455AAB9F0}" type="datetimeFigureOut">
              <a:rPr lang="en-US" smtClean="0"/>
              <a:t>4/27/2016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D4452B-BCD2-4407-9653-7E0329DE0D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B1A95A-F02B-4FC9-94FA-DDE455AAB9F0}"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4452B-BCD2-4407-9653-7E0329DE0DF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FB1A95A-F02B-4FC9-94FA-DDE455AAB9F0}"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4452B-BCD2-4407-9653-7E0329DE0DF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B1A95A-F02B-4FC9-94FA-DDE455AAB9F0}" type="datetimeFigureOut">
              <a:rPr lang="en-US" smtClean="0"/>
              <a:t>4/27/2016</a:t>
            </a:fld>
            <a:endParaRPr lang="en-US"/>
          </a:p>
        </p:txBody>
      </p:sp>
      <p:sp>
        <p:nvSpPr>
          <p:cNvPr id="7" name="Slide Number Placeholder 6"/>
          <p:cNvSpPr>
            <a:spLocks noGrp="1"/>
          </p:cNvSpPr>
          <p:nvPr>
            <p:ph type="sldNum" sz="quarter" idx="11"/>
          </p:nvPr>
        </p:nvSpPr>
        <p:spPr/>
        <p:txBody>
          <a:bodyPr rtlCol="0"/>
          <a:lstStyle/>
          <a:p>
            <a:fld id="{EFD4452B-BCD2-4407-9653-7E0329DE0DF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1A95A-F02B-4FC9-94FA-DDE455AAB9F0}"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4452B-BCD2-4407-9653-7E0329DE0D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FB1A95A-F02B-4FC9-94FA-DDE455AAB9F0}" type="datetimeFigureOut">
              <a:rPr lang="en-US" smtClean="0"/>
              <a:t>4/27/2016</a:t>
            </a:fld>
            <a:endParaRPr lang="en-US"/>
          </a:p>
        </p:txBody>
      </p:sp>
      <p:sp>
        <p:nvSpPr>
          <p:cNvPr id="22" name="Slide Number Placeholder 21"/>
          <p:cNvSpPr>
            <a:spLocks noGrp="1"/>
          </p:cNvSpPr>
          <p:nvPr>
            <p:ph type="sldNum" sz="quarter" idx="15"/>
          </p:nvPr>
        </p:nvSpPr>
        <p:spPr/>
        <p:txBody>
          <a:bodyPr rtlCol="0"/>
          <a:lstStyle/>
          <a:p>
            <a:fld id="{EFD4452B-BCD2-4407-9653-7E0329DE0DF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FB1A95A-F02B-4FC9-94FA-DDE455AAB9F0}" type="datetimeFigureOut">
              <a:rPr lang="en-US" smtClean="0"/>
              <a:t>4/27/2016</a:t>
            </a:fld>
            <a:endParaRPr lang="en-US"/>
          </a:p>
        </p:txBody>
      </p:sp>
      <p:sp>
        <p:nvSpPr>
          <p:cNvPr id="18" name="Slide Number Placeholder 17"/>
          <p:cNvSpPr>
            <a:spLocks noGrp="1"/>
          </p:cNvSpPr>
          <p:nvPr>
            <p:ph type="sldNum" sz="quarter" idx="11"/>
          </p:nvPr>
        </p:nvSpPr>
        <p:spPr/>
        <p:txBody>
          <a:bodyPr rtlCol="0"/>
          <a:lstStyle/>
          <a:p>
            <a:fld id="{EFD4452B-BCD2-4407-9653-7E0329DE0DF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B1A95A-F02B-4FC9-94FA-DDE455AAB9F0}" type="datetimeFigureOut">
              <a:rPr lang="en-US" smtClean="0"/>
              <a:t>4/27/2016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D4452B-BCD2-4407-9653-7E0329DE0D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s://www.youtube.com/watch?v=NWv1VdDeo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dropbox.com/sh/0kkfi0r9yapdsja/AABlJp9ajRVSApjBV1nHRZY4a?dl=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mindsetonline.com/whatisit/about/index.html" TargetMode="External"/><Relationship Id="rId2" Type="http://schemas.openxmlformats.org/officeDocument/2006/relationships/hyperlink" Target="https://www.mindsetkit.org/" TargetMode="External"/><Relationship Id="rId1" Type="http://schemas.openxmlformats.org/officeDocument/2006/relationships/slideLayout" Target="../slideLayouts/slideLayout2.xml"/><Relationship Id="rId5" Type="http://schemas.openxmlformats.org/officeDocument/2006/relationships/hyperlink" Target="https://www.loveandlogic.com/" TargetMode="External"/><Relationship Id="rId4" Type="http://schemas.openxmlformats.org/officeDocument/2006/relationships/hyperlink" Target="http://www.fabermazlish.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oceesteamlab.weebly.com/resources.html" TargetMode="External"/><Relationship Id="rId2" Type="http://schemas.openxmlformats.org/officeDocument/2006/relationships/hyperlink" Target="http://oceetag.weebly.com/" TargetMode="External"/><Relationship Id="rId1" Type="http://schemas.openxmlformats.org/officeDocument/2006/relationships/slideLayout" Target="../slideLayouts/slideLayout2.xml"/><Relationship Id="rId4" Type="http://schemas.openxmlformats.org/officeDocument/2006/relationships/hyperlink" Target="http://oceepta.org/how-to-teach-your-child-creative-thinking-at-home/"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cL9Wu2kWwS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362200" y="1828800"/>
            <a:ext cx="6629400" cy="4495800"/>
          </a:xfrm>
        </p:spPr>
        <p:txBody>
          <a:bodyPr>
            <a:normAutofit fontScale="90000"/>
          </a:bodyPr>
          <a:lstStyle/>
          <a:p>
            <a:pPr algn="ctr" eaLnBrk="1" fontAlgn="auto" hangingPunct="1">
              <a:spcAft>
                <a:spcPts val="0"/>
              </a:spcAft>
              <a:defRPr/>
            </a:pPr>
            <a:r>
              <a:rPr lang="en-US" sz="6000" dirty="0" smtClean="0">
                <a:latin typeface="AbcBulletin" pitchFamily="2" charset="0"/>
              </a:rPr>
              <a:t>Building </a:t>
            </a:r>
            <a:br>
              <a:rPr lang="en-US" sz="6000" dirty="0" smtClean="0">
                <a:latin typeface="AbcBulletin" pitchFamily="2" charset="0"/>
              </a:rPr>
            </a:br>
            <a:r>
              <a:rPr lang="en-US" sz="6000" dirty="0" smtClean="0">
                <a:latin typeface="AbcBulletin" pitchFamily="2" charset="0"/>
              </a:rPr>
              <a:t>Resilient people Through </a:t>
            </a:r>
            <a:br>
              <a:rPr lang="en-US" sz="6000" dirty="0" smtClean="0">
                <a:latin typeface="AbcBulletin" pitchFamily="2" charset="0"/>
              </a:rPr>
            </a:br>
            <a:r>
              <a:rPr lang="en-US" sz="6000" dirty="0" smtClean="0">
                <a:latin typeface="AbcBulletin" pitchFamily="2" charset="0"/>
              </a:rPr>
              <a:t>Critical and creative Thinking</a:t>
            </a:r>
            <a:endParaRPr lang="en-US" sz="6600" dirty="0" smtClean="0">
              <a:latin typeface="AbcBulletin" pitchFamily="2" charset="0"/>
            </a:endParaRPr>
          </a:p>
        </p:txBody>
      </p:sp>
      <p:sp>
        <p:nvSpPr>
          <p:cNvPr id="9219" name="Rectangle 3"/>
          <p:cNvSpPr>
            <a:spLocks noGrp="1" noChangeArrowheads="1"/>
          </p:cNvSpPr>
          <p:nvPr>
            <p:ph type="subTitle" idx="1"/>
          </p:nvPr>
        </p:nvSpPr>
        <p:spPr>
          <a:xfrm>
            <a:off x="1752600" y="228600"/>
            <a:ext cx="6934200" cy="1447800"/>
          </a:xfrm>
        </p:spPr>
        <p:txBody>
          <a:bodyPr>
            <a:normAutofit fontScale="70000" lnSpcReduction="20000"/>
          </a:bodyPr>
          <a:lstStyle/>
          <a:p>
            <a:pPr eaLnBrk="1" hangingPunct="1"/>
            <a:r>
              <a:rPr lang="en-US" altLang="en-US" sz="3600" dirty="0" smtClean="0">
                <a:latin typeface="AbcBulletin" pitchFamily="2" charset="0"/>
              </a:rPr>
              <a:t>Ann Scott Hanks</a:t>
            </a:r>
          </a:p>
          <a:p>
            <a:pPr eaLnBrk="1" hangingPunct="1"/>
            <a:r>
              <a:rPr lang="en-US" altLang="en-US" sz="3600" dirty="0" smtClean="0">
                <a:latin typeface="AbcBulletin" pitchFamily="2" charset="0"/>
              </a:rPr>
              <a:t>hanks@fultonschools.org</a:t>
            </a:r>
          </a:p>
          <a:p>
            <a:pPr eaLnBrk="1" hangingPunct="1"/>
            <a:r>
              <a:rPr lang="en-US" altLang="en-US" sz="2800" dirty="0" err="1" smtClean="0">
                <a:latin typeface="AbcBulletin" pitchFamily="2" charset="0"/>
              </a:rPr>
              <a:t>CreekView</a:t>
            </a:r>
            <a:r>
              <a:rPr lang="en-US" altLang="en-US" sz="2800" dirty="0" smtClean="0">
                <a:latin typeface="AbcBulletin" pitchFamily="2" charset="0"/>
              </a:rPr>
              <a:t> ES Parents</a:t>
            </a:r>
          </a:p>
          <a:p>
            <a:pPr eaLnBrk="1" hangingPunct="1"/>
            <a:r>
              <a:rPr lang="en-US" altLang="en-US" sz="2800" dirty="0" smtClean="0">
                <a:latin typeface="AbcBulletin" pitchFamily="2" charset="0"/>
              </a:rPr>
              <a:t>April 27, 2016</a:t>
            </a:r>
          </a:p>
          <a:p>
            <a:pPr eaLnBrk="1" hangingPunct="1"/>
            <a:endParaRPr lang="en-US" altLang="en-US" dirty="0" smtClean="0"/>
          </a:p>
        </p:txBody>
      </p:sp>
    </p:spTree>
    <p:extLst>
      <p:ext uri="{BB962C8B-B14F-4D97-AF65-F5344CB8AC3E}">
        <p14:creationId xmlns:p14="http://schemas.microsoft.com/office/powerpoint/2010/main" val="3764909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304800"/>
            <a:ext cx="7772400" cy="1143000"/>
          </a:xfrm>
        </p:spPr>
        <p:txBody>
          <a:bodyPr>
            <a:noAutofit/>
          </a:bodyPr>
          <a:lstStyle/>
          <a:p>
            <a:pPr>
              <a:defRPr/>
            </a:pPr>
            <a:r>
              <a:rPr lang="en-US" sz="4400" dirty="0" smtClean="0"/>
              <a:t>mindset matters</a:t>
            </a:r>
            <a:endParaRPr lang="en-US" sz="4400" b="1" i="1" dirty="0" smtClean="0">
              <a:latin typeface="AbcTeacher" pitchFamily="2" charset="0"/>
            </a:endParaRPr>
          </a:p>
        </p:txBody>
      </p:sp>
      <p:sp>
        <p:nvSpPr>
          <p:cNvPr id="14339" name="Content Placeholder 2"/>
          <p:cNvSpPr>
            <a:spLocks noGrp="1"/>
          </p:cNvSpPr>
          <p:nvPr>
            <p:ph sz="quarter" idx="1"/>
          </p:nvPr>
        </p:nvSpPr>
        <p:spPr>
          <a:xfrm>
            <a:off x="457200" y="1600200"/>
            <a:ext cx="7467600" cy="4873625"/>
          </a:xfrm>
        </p:spPr>
        <p:txBody>
          <a:bodyPr>
            <a:normAutofit lnSpcReduction="10000"/>
          </a:bodyPr>
          <a:lstStyle/>
          <a:p>
            <a:pPr lvl="1" eaLnBrk="1" hangingPunct="1">
              <a:defRPr/>
            </a:pPr>
            <a:r>
              <a:rPr lang="en-US" altLang="en-US" sz="3200" dirty="0" smtClean="0">
                <a:latin typeface="+mj-lt"/>
              </a:rPr>
              <a:t>Fixed mindset </a:t>
            </a:r>
            <a:r>
              <a:rPr lang="en-US" altLang="en-US" sz="3200" dirty="0" err="1" smtClean="0">
                <a:latin typeface="+mj-lt"/>
              </a:rPr>
              <a:t>vs</a:t>
            </a:r>
            <a:r>
              <a:rPr lang="en-US" altLang="en-US" sz="3200" dirty="0" smtClean="0">
                <a:latin typeface="+mj-lt"/>
              </a:rPr>
              <a:t> growth mindset</a:t>
            </a:r>
          </a:p>
          <a:p>
            <a:pPr lvl="2" eaLnBrk="1" hangingPunct="1">
              <a:defRPr/>
            </a:pPr>
            <a:r>
              <a:rPr lang="en-US" altLang="en-US" sz="2900" dirty="0" smtClean="0">
                <a:latin typeface="+mj-lt"/>
              </a:rPr>
              <a:t>Fixed = Intelligence is static</a:t>
            </a:r>
          </a:p>
          <a:p>
            <a:pPr lvl="2" eaLnBrk="1" hangingPunct="1">
              <a:defRPr/>
            </a:pPr>
            <a:r>
              <a:rPr lang="en-US" altLang="en-US" sz="2900" dirty="0" smtClean="0">
                <a:latin typeface="+mj-lt"/>
              </a:rPr>
              <a:t>Growth = Intelligence can be developed</a:t>
            </a:r>
          </a:p>
          <a:p>
            <a:pPr lvl="3" eaLnBrk="1" hangingPunct="1">
              <a:defRPr/>
            </a:pPr>
            <a:r>
              <a:rPr lang="en-US" altLang="en-US" sz="2900" dirty="0" smtClean="0">
                <a:latin typeface="+mj-lt"/>
              </a:rPr>
              <a:t>Growth mindset leads to increased achievement, motivation, self-concept</a:t>
            </a:r>
          </a:p>
          <a:p>
            <a:pPr lvl="1" eaLnBrk="1" hangingPunct="1">
              <a:defRPr/>
            </a:pPr>
            <a:r>
              <a:rPr lang="en-US" altLang="en-US" sz="3200" dirty="0" smtClean="0">
                <a:latin typeface="+mj-lt"/>
              </a:rPr>
              <a:t>Praise process not intelligence</a:t>
            </a:r>
          </a:p>
          <a:p>
            <a:pPr lvl="1" eaLnBrk="1" hangingPunct="1">
              <a:defRPr/>
            </a:pPr>
            <a:r>
              <a:rPr lang="en-US" altLang="en-US" sz="3200" dirty="0" smtClean="0">
                <a:latin typeface="+mj-lt"/>
              </a:rPr>
              <a:t>Praise what students can </a:t>
            </a:r>
            <a:r>
              <a:rPr lang="en-US" altLang="en-US" sz="3200" dirty="0" smtClean="0">
                <a:latin typeface="+mj-lt"/>
              </a:rPr>
              <a:t>control</a:t>
            </a:r>
            <a:endParaRPr lang="en-US" altLang="en-US" sz="3200" dirty="0" smtClean="0">
              <a:latin typeface="+mj-lt"/>
            </a:endParaRPr>
          </a:p>
          <a:p>
            <a:pPr marL="0" indent="0">
              <a:buNone/>
            </a:pPr>
            <a:r>
              <a:rPr lang="en-US" altLang="en-US" dirty="0">
                <a:hlinkClick r:id="rId2"/>
              </a:rPr>
              <a:t>https://www.youtube.com/watch?v=NWv1VdDeoRY</a:t>
            </a:r>
            <a:endParaRPr lang="en-US" altLang="en-US" dirty="0"/>
          </a:p>
          <a:p>
            <a:pPr marL="366713" lvl="1" indent="0" eaLnBrk="1" hangingPunct="1">
              <a:buFont typeface="Wingdings 2" panose="05020102010507070707" pitchFamily="18" charset="2"/>
              <a:buNone/>
              <a:defRPr/>
            </a:pPr>
            <a:endParaRPr lang="en-US" altLang="en-US" sz="3200" dirty="0" smtClean="0">
              <a:latin typeface="AbcTeacher" pitchFamily="2" charset="0"/>
            </a:endParaRPr>
          </a:p>
          <a:p>
            <a:pPr lvl="1" eaLnBrk="1" hangingPunct="1">
              <a:buFont typeface="Monotype Sorts" charset="2"/>
              <a:buNone/>
              <a:defRPr/>
            </a:pPr>
            <a:endParaRPr lang="en-US" altLang="en-US" dirty="0" smtClean="0"/>
          </a:p>
        </p:txBody>
      </p:sp>
      <p:pic>
        <p:nvPicPr>
          <p:cNvPr id="59396" name="Picture 4" descr="C:\Program Files\Microsoft Office XP\Media\CntCD1\ClipArt6\j029493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50825"/>
            <a:ext cx="11969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71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endParaRPr lang="en-US" dirty="0">
              <a:solidFill>
                <a:schemeClr val="tx1"/>
              </a:solidFill>
            </a:endParaRPr>
          </a:p>
        </p:txBody>
      </p:sp>
      <p:pic>
        <p:nvPicPr>
          <p:cNvPr id="52227"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533400" y="685800"/>
            <a:ext cx="7543800" cy="5788025"/>
          </a:xfrm>
        </p:spPr>
      </p:pic>
    </p:spTree>
    <p:extLst>
      <p:ext uri="{BB962C8B-B14F-4D97-AF65-F5344CB8AC3E}">
        <p14:creationId xmlns:p14="http://schemas.microsoft.com/office/powerpoint/2010/main" val="367581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Autofit/>
          </a:bodyPr>
          <a:lstStyle/>
          <a:p>
            <a:r>
              <a:rPr lang="en-US" sz="4400" dirty="0"/>
              <a:t>NELC </a:t>
            </a:r>
            <a:r>
              <a:rPr lang="en-US" sz="4400" dirty="0" smtClean="0"/>
              <a:t>Principals</a:t>
            </a:r>
            <a:br>
              <a:rPr lang="en-US" sz="4400" dirty="0" smtClean="0"/>
            </a:br>
            <a:r>
              <a:rPr lang="en-US" sz="4400" dirty="0" smtClean="0"/>
              <a:t>THINK TANK 2014: </a:t>
            </a:r>
            <a:endParaRPr lang="en-US" sz="4400" dirty="0"/>
          </a:p>
        </p:txBody>
      </p:sp>
      <p:sp>
        <p:nvSpPr>
          <p:cNvPr id="3" name="Content Placeholder 2"/>
          <p:cNvSpPr>
            <a:spLocks noGrp="1"/>
          </p:cNvSpPr>
          <p:nvPr>
            <p:ph sz="quarter" idx="1"/>
          </p:nvPr>
        </p:nvSpPr>
        <p:spPr>
          <a:xfrm>
            <a:off x="457200" y="1752600"/>
            <a:ext cx="7467600" cy="4721352"/>
          </a:xfrm>
        </p:spPr>
        <p:txBody>
          <a:bodyPr>
            <a:normAutofit/>
          </a:bodyPr>
          <a:lstStyle/>
          <a:p>
            <a:r>
              <a:rPr lang="en-US" dirty="0" smtClean="0"/>
              <a:t>The process of learning is as important as the content.  Students learn from successes and lack of successes during the course of the learning. </a:t>
            </a:r>
          </a:p>
          <a:p>
            <a:r>
              <a:rPr lang="en-US" dirty="0" smtClean="0"/>
              <a:t>Students ask the questions.  Students evaluate their own work. Learning is more important than grade.  Quality of thinking (not quantity of thinking).</a:t>
            </a:r>
          </a:p>
          <a:p>
            <a:r>
              <a:rPr lang="en-US" dirty="0" smtClean="0"/>
              <a:t>Teacher is part of the “classroom team”—not the “evaluator”. Responsibility </a:t>
            </a:r>
            <a:r>
              <a:rPr lang="en-US" dirty="0"/>
              <a:t>for learning is on the </a:t>
            </a:r>
            <a:r>
              <a:rPr lang="en-US" dirty="0" smtClean="0"/>
              <a:t>student </a:t>
            </a:r>
            <a:r>
              <a:rPr lang="en-US" dirty="0"/>
              <a:t>(not the teacher). </a:t>
            </a:r>
          </a:p>
        </p:txBody>
      </p:sp>
    </p:spTree>
    <p:extLst>
      <p:ext uri="{BB962C8B-B14F-4D97-AF65-F5344CB8AC3E}">
        <p14:creationId xmlns:p14="http://schemas.microsoft.com/office/powerpoint/2010/main" val="112279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Autofit/>
          </a:bodyPr>
          <a:lstStyle/>
          <a:p>
            <a:pPr>
              <a:defRPr/>
            </a:pPr>
            <a:r>
              <a:rPr lang="en-US" sz="4400" dirty="0" smtClean="0"/>
              <a:t>Should the adult be the…?</a:t>
            </a:r>
            <a:endParaRPr lang="en-US" sz="4400" dirty="0"/>
          </a:p>
        </p:txBody>
      </p:sp>
      <p:sp>
        <p:nvSpPr>
          <p:cNvPr id="14339" name="Content Placeholder 2"/>
          <p:cNvSpPr>
            <a:spLocks noGrp="1"/>
          </p:cNvSpPr>
          <p:nvPr>
            <p:ph sz="quarter" idx="1"/>
          </p:nvPr>
        </p:nvSpPr>
        <p:spPr>
          <a:xfrm>
            <a:off x="457200" y="1600200"/>
            <a:ext cx="7467600" cy="4873625"/>
          </a:xfrm>
        </p:spPr>
        <p:txBody>
          <a:bodyPr/>
          <a:lstStyle/>
          <a:p>
            <a:pPr algn="ctr"/>
            <a:r>
              <a:rPr lang="en-US" altLang="en-US" sz="4800" dirty="0"/>
              <a:t>g</a:t>
            </a:r>
            <a:r>
              <a:rPr lang="en-US" altLang="en-US" sz="4800" dirty="0" smtClean="0"/>
              <a:t>uide on the side</a:t>
            </a:r>
          </a:p>
          <a:p>
            <a:pPr marL="0" indent="0" algn="ctr">
              <a:buNone/>
            </a:pPr>
            <a:r>
              <a:rPr lang="en-US" altLang="en-US" sz="3200" dirty="0" smtClean="0"/>
              <a:t>(coach)</a:t>
            </a:r>
          </a:p>
          <a:p>
            <a:pPr marL="0" indent="0" algn="ctr">
              <a:buNone/>
            </a:pPr>
            <a:r>
              <a:rPr lang="en-US" altLang="en-US" sz="4800" dirty="0" smtClean="0"/>
              <a:t>or</a:t>
            </a:r>
          </a:p>
          <a:p>
            <a:pPr algn="ctr"/>
            <a:r>
              <a:rPr lang="en-US" altLang="en-US" sz="4800" dirty="0"/>
              <a:t>s</a:t>
            </a:r>
            <a:r>
              <a:rPr lang="en-US" altLang="en-US" sz="4800" dirty="0" smtClean="0"/>
              <a:t>age on the stage</a:t>
            </a:r>
          </a:p>
          <a:p>
            <a:pPr marL="0" indent="0" algn="ctr">
              <a:buNone/>
            </a:pPr>
            <a:r>
              <a:rPr lang="en-US" altLang="en-US" sz="3200" dirty="0" smtClean="0"/>
              <a:t>(owner of information)</a:t>
            </a:r>
          </a:p>
        </p:txBody>
      </p:sp>
    </p:spTree>
    <p:extLst>
      <p:ext uri="{BB962C8B-B14F-4D97-AF65-F5344CB8AC3E}">
        <p14:creationId xmlns:p14="http://schemas.microsoft.com/office/powerpoint/2010/main" val="2414656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400" dirty="0" smtClean="0"/>
              <a:t>Is the activity…?</a:t>
            </a:r>
            <a:endParaRPr lang="en-US" sz="4400" dirty="0"/>
          </a:p>
        </p:txBody>
      </p:sp>
      <p:sp>
        <p:nvSpPr>
          <p:cNvPr id="13315" name="Content Placeholder 2"/>
          <p:cNvSpPr>
            <a:spLocks noGrp="1"/>
          </p:cNvSpPr>
          <p:nvPr>
            <p:ph sz="quarter" idx="1"/>
          </p:nvPr>
        </p:nvSpPr>
        <p:spPr>
          <a:xfrm>
            <a:off x="457200" y="1600200"/>
            <a:ext cx="7467600" cy="4873625"/>
          </a:xfrm>
        </p:spPr>
        <p:txBody>
          <a:bodyPr/>
          <a:lstStyle/>
          <a:p>
            <a:pPr marL="0" indent="0" algn="ctr">
              <a:buNone/>
            </a:pPr>
            <a:r>
              <a:rPr lang="en-US" altLang="en-US" sz="4400" dirty="0" smtClean="0"/>
              <a:t>hands-on</a:t>
            </a:r>
          </a:p>
          <a:p>
            <a:pPr marL="0" indent="0" algn="ctr">
              <a:buNone/>
            </a:pPr>
            <a:r>
              <a:rPr lang="en-US" altLang="en-US" sz="3200" dirty="0" smtClean="0"/>
              <a:t>(consume knowledge)</a:t>
            </a:r>
          </a:p>
          <a:p>
            <a:pPr marL="0" indent="0" algn="ctr">
              <a:buNone/>
            </a:pPr>
            <a:r>
              <a:rPr lang="en-US" altLang="en-US" sz="4400" dirty="0" smtClean="0"/>
              <a:t>or</a:t>
            </a:r>
          </a:p>
          <a:p>
            <a:pPr marL="0" indent="0" algn="ctr">
              <a:buNone/>
            </a:pPr>
            <a:r>
              <a:rPr lang="en-US" altLang="en-US" sz="4400" dirty="0" smtClean="0"/>
              <a:t>minds-on</a:t>
            </a:r>
          </a:p>
          <a:p>
            <a:pPr marL="0" indent="0" algn="ctr">
              <a:buNone/>
            </a:pPr>
            <a:r>
              <a:rPr lang="en-US" altLang="en-US" sz="3200" dirty="0" smtClean="0"/>
              <a:t>(create meaning)</a:t>
            </a:r>
          </a:p>
        </p:txBody>
      </p:sp>
    </p:spTree>
    <p:extLst>
      <p:ext uri="{BB962C8B-B14F-4D97-AF65-F5344CB8AC3E}">
        <p14:creationId xmlns:p14="http://schemas.microsoft.com/office/powerpoint/2010/main" val="400038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noAutofit/>
          </a:bodyPr>
          <a:lstStyle/>
          <a:p>
            <a:pPr>
              <a:defRPr/>
            </a:pPr>
            <a:r>
              <a:rPr lang="en-US" sz="3600" dirty="0" smtClean="0"/>
              <a:t>Strategy:  </a:t>
            </a:r>
            <a:br>
              <a:rPr lang="en-US" sz="3600" dirty="0" smtClean="0"/>
            </a:br>
            <a:r>
              <a:rPr lang="en-US" sz="3600" dirty="0" smtClean="0"/>
              <a:t>Asking insightful Questions</a:t>
            </a:r>
            <a:endParaRPr lang="en-US" sz="3600" dirty="0"/>
          </a:p>
        </p:txBody>
      </p:sp>
      <p:sp>
        <p:nvSpPr>
          <p:cNvPr id="27651" name="Content Placeholder 2"/>
          <p:cNvSpPr>
            <a:spLocks noGrp="1"/>
          </p:cNvSpPr>
          <p:nvPr>
            <p:ph sz="quarter" idx="1"/>
          </p:nvPr>
        </p:nvSpPr>
        <p:spPr>
          <a:xfrm>
            <a:off x="457200" y="1447800"/>
            <a:ext cx="7467600" cy="5026025"/>
          </a:xfrm>
        </p:spPr>
        <p:txBody>
          <a:bodyPr>
            <a:normAutofit lnSpcReduction="10000"/>
          </a:bodyPr>
          <a:lstStyle/>
          <a:p>
            <a:r>
              <a:rPr lang="en-US" altLang="en-US" dirty="0" smtClean="0"/>
              <a:t>Why…?</a:t>
            </a:r>
          </a:p>
          <a:p>
            <a:r>
              <a:rPr lang="en-US" altLang="en-US" dirty="0" smtClean="0"/>
              <a:t>What does this make me think of?</a:t>
            </a:r>
          </a:p>
          <a:p>
            <a:r>
              <a:rPr lang="en-US" altLang="en-US" dirty="0" smtClean="0"/>
              <a:t>What would happen if…?</a:t>
            </a:r>
          </a:p>
          <a:p>
            <a:r>
              <a:rPr lang="en-US" altLang="en-US" dirty="0" smtClean="0"/>
              <a:t>I wonder…?</a:t>
            </a:r>
          </a:p>
          <a:p>
            <a:r>
              <a:rPr lang="en-US" altLang="en-US" dirty="0" smtClean="0"/>
              <a:t>I’m asking myself…?</a:t>
            </a:r>
          </a:p>
          <a:p>
            <a:r>
              <a:rPr lang="en-US" altLang="en-US" dirty="0" smtClean="0"/>
              <a:t>If…?</a:t>
            </a:r>
          </a:p>
          <a:p>
            <a:r>
              <a:rPr lang="en-US" altLang="en-US" dirty="0" smtClean="0"/>
              <a:t>What could happen…?</a:t>
            </a:r>
          </a:p>
          <a:p>
            <a:r>
              <a:rPr lang="en-US" altLang="en-US" dirty="0" smtClean="0"/>
              <a:t>If it were possible…?</a:t>
            </a:r>
          </a:p>
          <a:p>
            <a:r>
              <a:rPr lang="en-US" altLang="en-US" dirty="0" smtClean="0"/>
              <a:t>What would it take to…?</a:t>
            </a:r>
          </a:p>
          <a:p>
            <a:r>
              <a:rPr lang="en-US" altLang="en-US" dirty="0" smtClean="0"/>
              <a:t>Why is it that…?</a:t>
            </a:r>
          </a:p>
          <a:p>
            <a:r>
              <a:rPr lang="en-US" altLang="en-US" dirty="0" smtClean="0"/>
              <a:t>Is it possible to…?</a:t>
            </a:r>
          </a:p>
          <a:p>
            <a:r>
              <a:rPr lang="en-US" altLang="en-US" dirty="0" smtClean="0"/>
              <a:t>How could it…?</a:t>
            </a:r>
          </a:p>
        </p:txBody>
      </p:sp>
    </p:spTree>
    <p:extLst>
      <p:ext uri="{BB962C8B-B14F-4D97-AF65-F5344CB8AC3E}">
        <p14:creationId xmlns:p14="http://schemas.microsoft.com/office/powerpoint/2010/main" val="1620250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Reminders</a:t>
            </a:r>
            <a:endParaRPr lang="en-US" sz="4400" dirty="0"/>
          </a:p>
        </p:txBody>
      </p:sp>
      <p:sp>
        <p:nvSpPr>
          <p:cNvPr id="33795" name="Content Placeholder 2"/>
          <p:cNvSpPr>
            <a:spLocks noGrp="1"/>
          </p:cNvSpPr>
          <p:nvPr>
            <p:ph sz="quarter" idx="1"/>
          </p:nvPr>
        </p:nvSpPr>
        <p:spPr>
          <a:xfrm>
            <a:off x="457200" y="1600200"/>
            <a:ext cx="7467600" cy="4873625"/>
          </a:xfrm>
        </p:spPr>
        <p:txBody>
          <a:bodyPr>
            <a:normAutofit/>
          </a:bodyPr>
          <a:lstStyle/>
          <a:p>
            <a:r>
              <a:rPr lang="en-US" altLang="en-US" sz="3200" dirty="0" smtClean="0"/>
              <a:t>Good questions are not leading questions (in form or in voice)</a:t>
            </a:r>
          </a:p>
          <a:p>
            <a:r>
              <a:rPr lang="en-US" altLang="en-US" sz="3200" dirty="0" smtClean="0"/>
              <a:t>Children should be doing more thinking/answering than the adult</a:t>
            </a:r>
          </a:p>
          <a:p>
            <a:r>
              <a:rPr lang="en-US" altLang="en-US" sz="3200" dirty="0" smtClean="0"/>
              <a:t>It’s ok to help children answer the question after giving wait time</a:t>
            </a:r>
          </a:p>
          <a:p>
            <a:r>
              <a:rPr lang="en-US" altLang="en-US" sz="3200" dirty="0" smtClean="0"/>
              <a:t>“You are on the right track”</a:t>
            </a:r>
          </a:p>
        </p:txBody>
      </p:sp>
    </p:spTree>
    <p:extLst>
      <p:ext uri="{BB962C8B-B14F-4D97-AF65-F5344CB8AC3E}">
        <p14:creationId xmlns:p14="http://schemas.microsoft.com/office/powerpoint/2010/main" val="957066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Autofit/>
          </a:bodyPr>
          <a:lstStyle/>
          <a:p>
            <a:pPr>
              <a:defRPr/>
            </a:pPr>
            <a:r>
              <a:rPr lang="en-US" sz="4400" dirty="0"/>
              <a:t>Strategy:  </a:t>
            </a:r>
            <a:br>
              <a:rPr lang="en-US" sz="4400" dirty="0"/>
            </a:br>
            <a:r>
              <a:rPr lang="en-US" sz="4400" dirty="0" smtClean="0"/>
              <a:t>summarizing</a:t>
            </a:r>
            <a:endParaRPr lang="en-US" sz="4400" dirty="0">
              <a:solidFill>
                <a:schemeClr val="tx1"/>
              </a:solidFill>
            </a:endParaRPr>
          </a:p>
        </p:txBody>
      </p:sp>
      <p:sp>
        <p:nvSpPr>
          <p:cNvPr id="49155" name="Content Placeholder 2"/>
          <p:cNvSpPr>
            <a:spLocks noGrp="1"/>
          </p:cNvSpPr>
          <p:nvPr>
            <p:ph sz="quarter" idx="1"/>
          </p:nvPr>
        </p:nvSpPr>
        <p:spPr>
          <a:xfrm>
            <a:off x="457200" y="1600200"/>
            <a:ext cx="7467600" cy="4873625"/>
          </a:xfrm>
        </p:spPr>
        <p:txBody>
          <a:bodyPr>
            <a:normAutofit lnSpcReduction="10000"/>
          </a:bodyPr>
          <a:lstStyle/>
          <a:p>
            <a:r>
              <a:rPr lang="en-US" altLang="en-US" sz="2600" dirty="0" smtClean="0"/>
              <a:t>Reflections</a:t>
            </a:r>
          </a:p>
          <a:p>
            <a:pPr lvl="1"/>
            <a:r>
              <a:rPr lang="en-US" altLang="en-US" sz="2600" dirty="0" smtClean="0"/>
              <a:t>What are the most important facts you learned?  </a:t>
            </a:r>
          </a:p>
          <a:p>
            <a:pPr lvl="1"/>
            <a:r>
              <a:rPr lang="en-US" altLang="en-US" sz="2600" dirty="0" smtClean="0"/>
              <a:t>What learning skills did we use?</a:t>
            </a:r>
          </a:p>
          <a:p>
            <a:r>
              <a:rPr lang="en-US" altLang="en-US" sz="2600" dirty="0" smtClean="0"/>
              <a:t> Relationships</a:t>
            </a:r>
          </a:p>
          <a:p>
            <a:pPr lvl="1"/>
            <a:r>
              <a:rPr lang="en-US" altLang="en-US" sz="2600" dirty="0" smtClean="0"/>
              <a:t>How are two things similar?  Different?  Connected?  Related? </a:t>
            </a:r>
          </a:p>
          <a:p>
            <a:r>
              <a:rPr lang="en-US" altLang="en-US" sz="2600" dirty="0" smtClean="0"/>
              <a:t>Variations</a:t>
            </a:r>
          </a:p>
          <a:p>
            <a:pPr lvl="1"/>
            <a:r>
              <a:rPr lang="en-US" altLang="en-US" sz="2600" dirty="0" smtClean="0"/>
              <a:t>What are research questions about this topic?</a:t>
            </a:r>
          </a:p>
          <a:p>
            <a:pPr lvl="1"/>
            <a:r>
              <a:rPr lang="en-US" altLang="en-US" sz="2600" dirty="0" smtClean="0"/>
              <a:t>What don’t we know yet?  </a:t>
            </a:r>
          </a:p>
          <a:p>
            <a:endParaRPr lang="en-US" altLang="en-US" dirty="0" smtClean="0"/>
          </a:p>
          <a:p>
            <a:endParaRPr lang="en-US" altLang="en-US" dirty="0" smtClean="0"/>
          </a:p>
        </p:txBody>
      </p:sp>
    </p:spTree>
    <p:extLst>
      <p:ext uri="{BB962C8B-B14F-4D97-AF65-F5344CB8AC3E}">
        <p14:creationId xmlns:p14="http://schemas.microsoft.com/office/powerpoint/2010/main" val="129055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a:xfrm>
            <a:off x="457200" y="152400"/>
            <a:ext cx="7467600" cy="1265238"/>
          </a:xfrm>
        </p:spPr>
        <p:txBody>
          <a:bodyPr>
            <a:normAutofit fontScale="90000"/>
          </a:bodyPr>
          <a:lstStyle/>
          <a:p>
            <a:pPr>
              <a:defRPr/>
            </a:pPr>
            <a:r>
              <a:rPr lang="en-US" altLang="en-US" dirty="0" smtClean="0"/>
              <a:t/>
            </a:r>
            <a:br>
              <a:rPr lang="en-US" altLang="en-US" dirty="0" smtClean="0"/>
            </a:br>
            <a:r>
              <a:rPr lang="en-US" altLang="en-US" sz="4400" dirty="0" smtClean="0"/>
              <a:t>Strategy:</a:t>
            </a:r>
            <a:br>
              <a:rPr lang="en-US" altLang="en-US" sz="4400" dirty="0" smtClean="0"/>
            </a:br>
            <a:r>
              <a:rPr lang="en-US" altLang="en-US" sz="4400" dirty="0" smtClean="0"/>
              <a:t>Encourage </a:t>
            </a:r>
            <a:r>
              <a:rPr lang="en-US" altLang="en-US" sz="4400" dirty="0"/>
              <a:t>self-evaluation</a:t>
            </a:r>
          </a:p>
        </p:txBody>
      </p:sp>
      <p:sp>
        <p:nvSpPr>
          <p:cNvPr id="52227" name="Rectangle 3"/>
          <p:cNvSpPr>
            <a:spLocks noGrp="1" noChangeArrowheads="1"/>
          </p:cNvSpPr>
          <p:nvPr>
            <p:ph type="body" idx="1"/>
          </p:nvPr>
        </p:nvSpPr>
        <p:spPr>
          <a:xfrm>
            <a:off x="457200" y="1600200"/>
            <a:ext cx="7467600" cy="4873625"/>
          </a:xfrm>
        </p:spPr>
        <p:txBody>
          <a:bodyPr>
            <a:normAutofit/>
          </a:bodyPr>
          <a:lstStyle/>
          <a:p>
            <a:pPr>
              <a:lnSpc>
                <a:spcPct val="80000"/>
              </a:lnSpc>
            </a:pPr>
            <a:r>
              <a:rPr lang="en-US" altLang="en-US" sz="2800" dirty="0" smtClean="0"/>
              <a:t>What do you really understand about…?</a:t>
            </a:r>
          </a:p>
          <a:p>
            <a:pPr>
              <a:lnSpc>
                <a:spcPct val="80000"/>
              </a:lnSpc>
            </a:pPr>
            <a:r>
              <a:rPr lang="en-US" altLang="en-US" sz="2800" dirty="0" smtClean="0"/>
              <a:t>What questions do you have about…?</a:t>
            </a:r>
          </a:p>
          <a:p>
            <a:pPr>
              <a:lnSpc>
                <a:spcPct val="80000"/>
              </a:lnSpc>
            </a:pPr>
            <a:r>
              <a:rPr lang="en-US" altLang="en-US" sz="2800" dirty="0" smtClean="0"/>
              <a:t>What was most/least effective in…?</a:t>
            </a:r>
          </a:p>
          <a:p>
            <a:pPr>
              <a:lnSpc>
                <a:spcPct val="80000"/>
              </a:lnSpc>
            </a:pPr>
            <a:r>
              <a:rPr lang="en-US" altLang="en-US" sz="2800" dirty="0" smtClean="0"/>
              <a:t>How could you improve…?</a:t>
            </a:r>
          </a:p>
          <a:p>
            <a:pPr>
              <a:lnSpc>
                <a:spcPct val="80000"/>
              </a:lnSpc>
            </a:pPr>
            <a:r>
              <a:rPr lang="en-US" altLang="en-US" sz="2800" dirty="0" smtClean="0"/>
              <a:t>What would you do differently next time?</a:t>
            </a:r>
          </a:p>
          <a:p>
            <a:pPr>
              <a:lnSpc>
                <a:spcPct val="80000"/>
              </a:lnSpc>
            </a:pPr>
            <a:r>
              <a:rPr lang="en-US" altLang="en-US" sz="2800" dirty="0" smtClean="0"/>
              <a:t>What are you most proud of?</a:t>
            </a:r>
          </a:p>
          <a:p>
            <a:pPr>
              <a:lnSpc>
                <a:spcPct val="80000"/>
              </a:lnSpc>
            </a:pPr>
            <a:r>
              <a:rPr lang="en-US" altLang="en-US" sz="2800" dirty="0" smtClean="0"/>
              <a:t>What areas do you need to improve?</a:t>
            </a:r>
          </a:p>
          <a:p>
            <a:pPr>
              <a:lnSpc>
                <a:spcPct val="80000"/>
              </a:lnSpc>
            </a:pPr>
            <a:r>
              <a:rPr lang="en-US" altLang="en-US" sz="2800" dirty="0" smtClean="0"/>
              <a:t>How has what you’ve learned changed your thinking?</a:t>
            </a:r>
          </a:p>
          <a:p>
            <a:pPr>
              <a:lnSpc>
                <a:spcPct val="80000"/>
              </a:lnSpc>
            </a:pPr>
            <a:r>
              <a:rPr lang="en-US" altLang="en-US" sz="2800" dirty="0" smtClean="0"/>
              <a:t>What follow-up work is needed?</a:t>
            </a:r>
          </a:p>
        </p:txBody>
      </p:sp>
    </p:spTree>
    <p:extLst>
      <p:ext uri="{BB962C8B-B14F-4D97-AF65-F5344CB8AC3E}">
        <p14:creationId xmlns:p14="http://schemas.microsoft.com/office/powerpoint/2010/main" val="4355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altLang="en-US" sz="4400" dirty="0" smtClean="0"/>
              <a:t>STRATEGY:  </a:t>
            </a:r>
            <a:br>
              <a:rPr lang="en-US" altLang="en-US" sz="4400" dirty="0" smtClean="0"/>
            </a:br>
            <a:r>
              <a:rPr lang="en-US" altLang="en-US" sz="4400" dirty="0" smtClean="0"/>
              <a:t>Encourage independence</a:t>
            </a:r>
            <a:endParaRPr lang="en-US" sz="4400" dirty="0"/>
          </a:p>
        </p:txBody>
      </p:sp>
      <p:pic>
        <p:nvPicPr>
          <p:cNvPr id="2457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417638"/>
            <a:ext cx="5943600" cy="4678362"/>
          </a:xfrm>
        </p:spPr>
      </p:pic>
    </p:spTree>
    <p:extLst>
      <p:ext uri="{BB962C8B-B14F-4D97-AF65-F5344CB8AC3E}">
        <p14:creationId xmlns:p14="http://schemas.microsoft.com/office/powerpoint/2010/main" val="266018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r>
              <a:rPr lang="en-US" u="sng" dirty="0">
                <a:hlinkClick r:id="rId2"/>
              </a:rPr>
              <a:t>https://www.dropbox.com/sh/0kkfi0r9yapdsja/AABlJp9ajRVSApjBV1nHRZY4a?dl=0</a:t>
            </a:r>
            <a:r>
              <a:rPr lang="en-US" dirty="0"/>
              <a:t> </a:t>
            </a:r>
            <a:r>
              <a:rPr lang="en-US" altLang="en-US" dirty="0"/>
              <a:t/>
            </a:r>
            <a:br>
              <a:rPr lang="en-US" altLang="en-US" dirty="0"/>
            </a:br>
            <a:endParaRPr lang="en-US" dirty="0"/>
          </a:p>
        </p:txBody>
      </p:sp>
      <p:pic>
        <p:nvPicPr>
          <p:cNvPr id="1026" name="Picture 2" descr="Cover art"/>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3157856" cy="4873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ver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600200"/>
            <a:ext cx="3200400"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356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51203"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030288" y="1600200"/>
            <a:ext cx="6321425" cy="4873625"/>
          </a:xfrm>
        </p:spPr>
      </p:pic>
    </p:spTree>
    <p:extLst>
      <p:ext uri="{BB962C8B-B14F-4D97-AF65-F5344CB8AC3E}">
        <p14:creationId xmlns:p14="http://schemas.microsoft.com/office/powerpoint/2010/main" val="284824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Autofit/>
          </a:bodyPr>
          <a:lstStyle/>
          <a:p>
            <a:pPr algn="ctr"/>
            <a:r>
              <a:rPr lang="en-US" sz="4000" dirty="0" smtClean="0"/>
              <a:t>Where do I start?</a:t>
            </a:r>
            <a:r>
              <a:rPr lang="en-US" sz="4000" dirty="0"/>
              <a:t> </a:t>
            </a:r>
            <a:r>
              <a:rPr lang="en-US" sz="4000" dirty="0" smtClean="0"/>
              <a:t> </a:t>
            </a:r>
            <a:br>
              <a:rPr lang="en-US" sz="4000" dirty="0" smtClean="0"/>
            </a:br>
            <a:r>
              <a:rPr lang="en-US" sz="4000" dirty="0" smtClean="0"/>
              <a:t>What will make the biggest impact quickly?</a:t>
            </a:r>
            <a:endParaRPr lang="en-US" sz="4000" dirty="0"/>
          </a:p>
        </p:txBody>
      </p:sp>
      <p:sp>
        <p:nvSpPr>
          <p:cNvPr id="3" name="Content Placeholder 2"/>
          <p:cNvSpPr>
            <a:spLocks noGrp="1"/>
          </p:cNvSpPr>
          <p:nvPr>
            <p:ph sz="quarter" idx="1"/>
          </p:nvPr>
        </p:nvSpPr>
        <p:spPr>
          <a:xfrm>
            <a:off x="457200" y="1905000"/>
            <a:ext cx="7467600" cy="4568952"/>
          </a:xfrm>
        </p:spPr>
        <p:txBody>
          <a:bodyPr>
            <a:noAutofit/>
          </a:bodyPr>
          <a:lstStyle/>
          <a:p>
            <a:r>
              <a:rPr lang="en-US" dirty="0" smtClean="0"/>
              <a:t>Adult talk less/Adult do less  </a:t>
            </a:r>
          </a:p>
          <a:p>
            <a:pPr marL="0" indent="0">
              <a:buNone/>
            </a:pPr>
            <a:r>
              <a:rPr lang="en-US" dirty="0" smtClean="0"/>
              <a:t>   Children talk more/Children do more</a:t>
            </a:r>
          </a:p>
          <a:p>
            <a:pPr marL="0" indent="0">
              <a:buNone/>
            </a:pPr>
            <a:endParaRPr lang="en-US" dirty="0" smtClean="0"/>
          </a:p>
          <a:p>
            <a:r>
              <a:rPr lang="en-US" dirty="0" smtClean="0"/>
              <a:t>Wait time</a:t>
            </a:r>
          </a:p>
          <a:p>
            <a:pPr marL="0" indent="0">
              <a:buNone/>
            </a:pPr>
            <a:endParaRPr lang="en-US" dirty="0" smtClean="0"/>
          </a:p>
          <a:p>
            <a:r>
              <a:rPr lang="en-US" dirty="0" smtClean="0"/>
              <a:t>Why?...Because…</a:t>
            </a:r>
          </a:p>
          <a:p>
            <a:pPr lvl="1">
              <a:defRPr/>
            </a:pPr>
            <a:r>
              <a:rPr lang="en-US" sz="2400" dirty="0" smtClean="0"/>
              <a:t>“Miss </a:t>
            </a:r>
            <a:r>
              <a:rPr lang="en-US" sz="2400" dirty="0"/>
              <a:t>Hanks’ favorite word is BECAUSE.”  Each response should include EVIDENCE (what the response is BASED ON; it’s the second part of a student’s response that is important.)  </a:t>
            </a:r>
            <a:r>
              <a:rPr lang="en-US" sz="2400" dirty="0" smtClean="0"/>
              <a:t>(My second </a:t>
            </a:r>
            <a:r>
              <a:rPr lang="en-US" sz="2400" dirty="0"/>
              <a:t>favorite word is “WHY”.) </a:t>
            </a:r>
          </a:p>
        </p:txBody>
      </p:sp>
    </p:spTree>
    <p:extLst>
      <p:ext uri="{BB962C8B-B14F-4D97-AF65-F5344CB8AC3E}">
        <p14:creationId xmlns:p14="http://schemas.microsoft.com/office/powerpoint/2010/main" val="1722575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i="1" dirty="0" smtClean="0"/>
              <a:t>HTT: </a:t>
            </a:r>
            <a:r>
              <a:rPr lang="en-US" sz="4400" dirty="0" smtClean="0"/>
              <a:t>chapters 1+2</a:t>
            </a:r>
            <a:endParaRPr lang="en-US" sz="4400" dirty="0"/>
          </a:p>
        </p:txBody>
      </p:sp>
      <p:sp>
        <p:nvSpPr>
          <p:cNvPr id="3" name="Content Placeholder 2"/>
          <p:cNvSpPr>
            <a:spLocks noGrp="1"/>
          </p:cNvSpPr>
          <p:nvPr>
            <p:ph sz="quarter" idx="1"/>
          </p:nvPr>
        </p:nvSpPr>
        <p:spPr/>
        <p:txBody>
          <a:bodyPr/>
          <a:lstStyle/>
          <a:p>
            <a:pPr marL="0" indent="0">
              <a:buNone/>
            </a:pPr>
            <a:r>
              <a:rPr lang="en-US" sz="3600" dirty="0" smtClean="0"/>
              <a:t>Topics:  </a:t>
            </a:r>
          </a:p>
          <a:p>
            <a:r>
              <a:rPr lang="en-US" sz="3600" dirty="0"/>
              <a:t>feelings that interfere with learning</a:t>
            </a:r>
            <a:endParaRPr lang="en-US" sz="3600" b="1" dirty="0"/>
          </a:p>
          <a:p>
            <a:r>
              <a:rPr lang="en-US" sz="3600" dirty="0"/>
              <a:t>inviting students to cooperate</a:t>
            </a:r>
          </a:p>
          <a:p>
            <a:pPr marL="0" indent="0">
              <a:buNone/>
            </a:pPr>
            <a:endParaRPr lang="en-US" dirty="0"/>
          </a:p>
        </p:txBody>
      </p:sp>
    </p:spTree>
    <p:extLst>
      <p:ext uri="{BB962C8B-B14F-4D97-AF65-F5344CB8AC3E}">
        <p14:creationId xmlns:p14="http://schemas.microsoft.com/office/powerpoint/2010/main" val="1695767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i="1" dirty="0" smtClean="0"/>
              <a:t>HTT: </a:t>
            </a:r>
            <a:r>
              <a:rPr lang="en-US" sz="4400" dirty="0" smtClean="0"/>
              <a:t>Chapters 3+4</a:t>
            </a:r>
            <a:endParaRPr lang="en-US" sz="4400" dirty="0"/>
          </a:p>
        </p:txBody>
      </p:sp>
      <p:sp>
        <p:nvSpPr>
          <p:cNvPr id="3" name="Content Placeholder 2"/>
          <p:cNvSpPr>
            <a:spLocks noGrp="1"/>
          </p:cNvSpPr>
          <p:nvPr>
            <p:ph sz="quarter" idx="1"/>
          </p:nvPr>
        </p:nvSpPr>
        <p:spPr/>
        <p:txBody>
          <a:bodyPr>
            <a:normAutofit/>
          </a:bodyPr>
          <a:lstStyle/>
          <a:p>
            <a:pPr marL="0" indent="0">
              <a:buNone/>
            </a:pPr>
            <a:r>
              <a:rPr lang="en-US" sz="3600" dirty="0" smtClean="0"/>
              <a:t>Topics:  </a:t>
            </a:r>
          </a:p>
          <a:p>
            <a:r>
              <a:rPr lang="en-US" sz="3600" dirty="0" smtClean="0"/>
              <a:t>pitfalls </a:t>
            </a:r>
            <a:r>
              <a:rPr lang="en-US" sz="3600" dirty="0"/>
              <a:t>of punishment</a:t>
            </a:r>
            <a:endParaRPr lang="en-US" sz="3600" b="1" dirty="0"/>
          </a:p>
          <a:p>
            <a:r>
              <a:rPr lang="en-US" sz="3600" dirty="0"/>
              <a:t>engaging student’s creativity and </a:t>
            </a:r>
            <a:r>
              <a:rPr lang="en-US" sz="3600" dirty="0" smtClean="0"/>
              <a:t>commitment through problem-solving</a:t>
            </a:r>
            <a:endParaRPr lang="en-US" sz="3600" dirty="0"/>
          </a:p>
        </p:txBody>
      </p:sp>
    </p:spTree>
    <p:extLst>
      <p:ext uri="{BB962C8B-B14F-4D97-AF65-F5344CB8AC3E}">
        <p14:creationId xmlns:p14="http://schemas.microsoft.com/office/powerpoint/2010/main" val="1342305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normAutofit/>
          </a:bodyPr>
          <a:lstStyle/>
          <a:p>
            <a:r>
              <a:rPr lang="en-US" sz="4400" i="1" dirty="0" smtClean="0"/>
              <a:t>HTT: </a:t>
            </a:r>
            <a:r>
              <a:rPr lang="en-US" sz="4400" dirty="0" smtClean="0"/>
              <a:t>Chapters 5+6</a:t>
            </a:r>
            <a:endParaRPr lang="en-US" sz="4400" dirty="0"/>
          </a:p>
        </p:txBody>
      </p:sp>
      <p:sp>
        <p:nvSpPr>
          <p:cNvPr id="3" name="Content Placeholder 2"/>
          <p:cNvSpPr>
            <a:spLocks noGrp="1"/>
          </p:cNvSpPr>
          <p:nvPr>
            <p:ph sz="quarter" idx="1"/>
          </p:nvPr>
        </p:nvSpPr>
        <p:spPr/>
        <p:txBody>
          <a:bodyPr>
            <a:normAutofit lnSpcReduction="10000"/>
          </a:bodyPr>
          <a:lstStyle/>
          <a:p>
            <a:pPr marL="0" indent="0">
              <a:buNone/>
            </a:pPr>
            <a:r>
              <a:rPr lang="en-US" sz="2800" dirty="0" smtClean="0"/>
              <a:t>Topics:</a:t>
            </a:r>
          </a:p>
          <a:p>
            <a:r>
              <a:rPr lang="en-US" sz="2800" dirty="0" smtClean="0"/>
              <a:t>praise </a:t>
            </a:r>
            <a:r>
              <a:rPr lang="en-US" sz="2800" dirty="0"/>
              <a:t>and criticism</a:t>
            </a:r>
            <a:endParaRPr lang="en-US" sz="2800" b="1" dirty="0"/>
          </a:p>
          <a:p>
            <a:r>
              <a:rPr lang="en-US" sz="2800" dirty="0"/>
              <a:t>students’ </a:t>
            </a:r>
            <a:r>
              <a:rPr lang="en-US" sz="2800" dirty="0" smtClean="0"/>
              <a:t>roles</a:t>
            </a:r>
          </a:p>
          <a:p>
            <a:pPr lvl="1"/>
            <a:r>
              <a:rPr lang="en-US" sz="2800" dirty="0" smtClean="0"/>
              <a:t>Adults </a:t>
            </a:r>
            <a:r>
              <a:rPr lang="en-US" sz="2800" dirty="0"/>
              <a:t>tend to label </a:t>
            </a:r>
            <a:r>
              <a:rPr lang="en-US" sz="2800" dirty="0" smtClean="0"/>
              <a:t>children </a:t>
            </a:r>
            <a:r>
              <a:rPr lang="en-US" sz="2800" dirty="0"/>
              <a:t>based on their actions and personality.  Children need to be seen as learners and “encouraged to experience the joy of intellectual discovery and satisfaction of making progress”.  Instead of labeling, we, as </a:t>
            </a:r>
            <a:r>
              <a:rPr lang="en-US" sz="2800" dirty="0" smtClean="0"/>
              <a:t>adults, </a:t>
            </a:r>
            <a:r>
              <a:rPr lang="en-US" sz="2800" dirty="0"/>
              <a:t>should be freeing </a:t>
            </a:r>
            <a:r>
              <a:rPr lang="en-US" sz="2800" dirty="0" smtClean="0"/>
              <a:t>children from </a:t>
            </a:r>
            <a:r>
              <a:rPr lang="en-US" sz="2800" dirty="0"/>
              <a:t>playing a certain role.  </a:t>
            </a:r>
            <a:endParaRPr lang="en-US" sz="2800" b="1" dirty="0"/>
          </a:p>
          <a:p>
            <a:endParaRPr lang="en-US" dirty="0"/>
          </a:p>
        </p:txBody>
      </p:sp>
    </p:spTree>
    <p:extLst>
      <p:ext uri="{BB962C8B-B14F-4D97-AF65-F5344CB8AC3E}">
        <p14:creationId xmlns:p14="http://schemas.microsoft.com/office/powerpoint/2010/main" val="1150952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851825"/>
          </a:xfrm>
        </p:spPr>
        <p:txBody>
          <a:bodyPr>
            <a:noAutofit/>
          </a:bodyPr>
          <a:lstStyle/>
          <a:p>
            <a:r>
              <a:rPr lang="en-US" sz="4000" dirty="0" smtClean="0"/>
              <a:t>Another excellent resource for how to talk</a:t>
            </a:r>
            <a:endParaRPr lang="en-US" sz="40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0" y="1126463"/>
            <a:ext cx="4875609" cy="5700830"/>
          </a:xfrm>
        </p:spPr>
      </p:pic>
    </p:spTree>
    <p:extLst>
      <p:ext uri="{BB962C8B-B14F-4D97-AF65-F5344CB8AC3E}">
        <p14:creationId xmlns:p14="http://schemas.microsoft.com/office/powerpoint/2010/main" val="2627310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Resources:  </a:t>
            </a:r>
            <a:br>
              <a:rPr lang="en-US" sz="4000" dirty="0" smtClean="0"/>
            </a:br>
            <a:r>
              <a:rPr lang="en-US" sz="4000" dirty="0" smtClean="0"/>
              <a:t>Mindset; Love and Logic</a:t>
            </a:r>
            <a:endParaRPr lang="en-US" sz="4000" dirty="0"/>
          </a:p>
        </p:txBody>
      </p:sp>
      <p:sp>
        <p:nvSpPr>
          <p:cNvPr id="3" name="Content Placeholder 2"/>
          <p:cNvSpPr>
            <a:spLocks noGrp="1"/>
          </p:cNvSpPr>
          <p:nvPr>
            <p:ph sz="quarter" idx="1"/>
          </p:nvPr>
        </p:nvSpPr>
        <p:spPr/>
        <p:txBody>
          <a:bodyPr>
            <a:normAutofit/>
          </a:bodyPr>
          <a:lstStyle/>
          <a:p>
            <a:r>
              <a:rPr lang="en-US" sz="3200" u="sng" dirty="0" smtClean="0">
                <a:hlinkClick r:id="rId2"/>
              </a:rPr>
              <a:t>https://www.mindsetkit.org/</a:t>
            </a:r>
            <a:r>
              <a:rPr lang="en-US" sz="3200" dirty="0" smtClean="0"/>
              <a:t> </a:t>
            </a:r>
            <a:endParaRPr lang="en-US" sz="3200" b="1" dirty="0" smtClean="0"/>
          </a:p>
          <a:p>
            <a:pPr marL="0" indent="0">
              <a:buNone/>
            </a:pPr>
            <a:endParaRPr lang="en-US" sz="3200" b="1" dirty="0" smtClean="0"/>
          </a:p>
          <a:p>
            <a:r>
              <a:rPr lang="en-US" sz="3200" u="sng" dirty="0" smtClean="0">
                <a:hlinkClick r:id="rId3"/>
              </a:rPr>
              <a:t>http://mindsetonline.com/whatisit/about/index.html</a:t>
            </a:r>
            <a:r>
              <a:rPr lang="en-US" sz="3200" dirty="0" smtClean="0"/>
              <a:t> </a:t>
            </a:r>
            <a:endParaRPr lang="en-US" sz="3200" b="1" dirty="0" smtClean="0"/>
          </a:p>
          <a:p>
            <a:pPr marL="0" indent="0">
              <a:buNone/>
            </a:pPr>
            <a:endParaRPr lang="en-US" sz="3200" b="1" dirty="0" smtClean="0"/>
          </a:p>
          <a:p>
            <a:r>
              <a:rPr lang="en-US" sz="3200" u="sng" dirty="0" smtClean="0">
                <a:hlinkClick r:id="rId4"/>
              </a:rPr>
              <a:t>http://www.fabermazlish.com/</a:t>
            </a:r>
            <a:endParaRPr lang="en-US" sz="3200" dirty="0" smtClean="0"/>
          </a:p>
          <a:p>
            <a:pPr marL="0" indent="0">
              <a:buNone/>
            </a:pPr>
            <a:endParaRPr lang="en-US" sz="3200" dirty="0" smtClean="0"/>
          </a:p>
          <a:p>
            <a:r>
              <a:rPr lang="en-US" sz="3200" u="sng" dirty="0" smtClean="0">
                <a:hlinkClick r:id="rId5"/>
              </a:rPr>
              <a:t>https://www.loveandlogic.com</a:t>
            </a:r>
            <a:r>
              <a:rPr lang="en-US" sz="3200" u="sng" dirty="0" smtClean="0"/>
              <a:t> </a:t>
            </a:r>
            <a:endParaRPr lang="en-US" sz="3200" dirty="0"/>
          </a:p>
        </p:txBody>
      </p:sp>
    </p:spTree>
    <p:extLst>
      <p:ext uri="{BB962C8B-B14F-4D97-AF65-F5344CB8AC3E}">
        <p14:creationId xmlns:p14="http://schemas.microsoft.com/office/powerpoint/2010/main" val="1256758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Autofit/>
          </a:bodyPr>
          <a:lstStyle/>
          <a:p>
            <a:pPr>
              <a:defRPr/>
            </a:pPr>
            <a:r>
              <a:rPr lang="en-US" sz="4400" dirty="0" smtClean="0"/>
              <a:t>Resources from miss hanks</a:t>
            </a:r>
            <a:endParaRPr lang="en-US" sz="4400" dirty="0"/>
          </a:p>
        </p:txBody>
      </p:sp>
      <p:sp>
        <p:nvSpPr>
          <p:cNvPr id="55299" name="Content Placeholder 2"/>
          <p:cNvSpPr>
            <a:spLocks noGrp="1"/>
          </p:cNvSpPr>
          <p:nvPr>
            <p:ph sz="quarter" idx="1"/>
          </p:nvPr>
        </p:nvSpPr>
        <p:spPr/>
        <p:txBody>
          <a:bodyPr>
            <a:normAutofit lnSpcReduction="10000"/>
          </a:bodyPr>
          <a:lstStyle/>
          <a:p>
            <a:pPr marL="0" indent="0">
              <a:buFont typeface="Wingdings" panose="05000000000000000000" pitchFamily="2" charset="2"/>
              <a:buNone/>
              <a:defRPr/>
            </a:pPr>
            <a:r>
              <a:rPr lang="en-US" altLang="en-US" sz="3200" dirty="0" smtClean="0">
                <a:hlinkClick r:id="rId2"/>
              </a:rPr>
              <a:t>http://oceetag.weebly.com/</a:t>
            </a:r>
            <a:r>
              <a:rPr lang="en-US" altLang="en-US" sz="3200" dirty="0" smtClean="0"/>
              <a:t> 	</a:t>
            </a:r>
          </a:p>
          <a:p>
            <a:pPr marL="0" indent="0">
              <a:buFont typeface="Wingdings" panose="05000000000000000000" pitchFamily="2" charset="2"/>
              <a:buNone/>
              <a:defRPr/>
            </a:pPr>
            <a:r>
              <a:rPr lang="en-US" altLang="en-US" sz="3200" dirty="0" smtClean="0"/>
              <a:t>	</a:t>
            </a:r>
            <a:r>
              <a:rPr lang="en-US" altLang="en-US" sz="2800" dirty="0" smtClean="0"/>
              <a:t>Instruction </a:t>
            </a:r>
            <a:r>
              <a:rPr lang="en-US" altLang="en-US" dirty="0" smtClean="0"/>
              <a:t>(3 tabs:  for background info)</a:t>
            </a:r>
          </a:p>
          <a:p>
            <a:pPr marL="0" indent="0">
              <a:buFont typeface="Wingdings" panose="05000000000000000000" pitchFamily="2" charset="2"/>
              <a:buNone/>
              <a:defRPr/>
            </a:pPr>
            <a:r>
              <a:rPr lang="en-US" altLang="en-US" sz="3200" dirty="0" smtClean="0"/>
              <a:t>	</a:t>
            </a:r>
            <a:r>
              <a:rPr lang="en-US" altLang="en-US" sz="2800" dirty="0" smtClean="0"/>
              <a:t>Enrichment</a:t>
            </a:r>
            <a:r>
              <a:rPr lang="en-US" altLang="en-US" sz="3200" dirty="0" smtClean="0"/>
              <a:t> </a:t>
            </a:r>
            <a:r>
              <a:rPr lang="en-US" altLang="en-US" dirty="0" smtClean="0"/>
              <a:t>(5 tabs:  for activities)</a:t>
            </a:r>
          </a:p>
          <a:p>
            <a:pPr marL="0" indent="0">
              <a:buFont typeface="Wingdings" panose="05000000000000000000" pitchFamily="2" charset="2"/>
              <a:buNone/>
              <a:defRPr/>
            </a:pPr>
            <a:r>
              <a:rPr lang="en-US" altLang="en-US" sz="3200" dirty="0" smtClean="0"/>
              <a:t>	</a:t>
            </a:r>
          </a:p>
          <a:p>
            <a:pPr marL="0" indent="0">
              <a:buFont typeface="Wingdings" panose="05000000000000000000" pitchFamily="2" charset="2"/>
              <a:buNone/>
              <a:defRPr/>
            </a:pPr>
            <a:r>
              <a:rPr lang="en-US" altLang="en-US" sz="3200" dirty="0">
                <a:hlinkClick r:id="rId3"/>
              </a:rPr>
              <a:t>http://</a:t>
            </a:r>
            <a:r>
              <a:rPr lang="en-US" altLang="en-US" sz="3200" dirty="0" smtClean="0">
                <a:hlinkClick r:id="rId3"/>
              </a:rPr>
              <a:t>oceesteamlab.weebly.com/resources.html</a:t>
            </a:r>
            <a:endParaRPr lang="en-US" altLang="en-US" sz="3200" dirty="0" smtClean="0"/>
          </a:p>
          <a:p>
            <a:pPr marL="0" indent="0">
              <a:buFont typeface="Wingdings" panose="05000000000000000000" pitchFamily="2" charset="2"/>
              <a:buNone/>
              <a:defRPr/>
            </a:pPr>
            <a:endParaRPr lang="en-US" altLang="en-US" sz="3200" dirty="0" smtClean="0"/>
          </a:p>
          <a:p>
            <a:pPr marL="0" indent="0">
              <a:buFont typeface="Wingdings" panose="05000000000000000000" pitchFamily="2" charset="2"/>
              <a:buNone/>
              <a:defRPr/>
            </a:pPr>
            <a:r>
              <a:rPr lang="en-US" altLang="en-US" sz="3200" dirty="0" smtClean="0">
                <a:hlinkClick r:id="rId4"/>
              </a:rPr>
              <a:t>http</a:t>
            </a:r>
            <a:r>
              <a:rPr lang="en-US" altLang="en-US" sz="3200" dirty="0">
                <a:hlinkClick r:id="rId4"/>
              </a:rPr>
              <a:t>://oceepta.org/how-to-teach-your-child-creative-thinking-at-home/</a:t>
            </a:r>
            <a:r>
              <a:rPr lang="en-US" altLang="en-US" sz="3200" dirty="0"/>
              <a:t> </a:t>
            </a:r>
          </a:p>
          <a:p>
            <a:pPr marL="0" indent="0">
              <a:buFont typeface="Wingdings" panose="05000000000000000000" pitchFamily="2" charset="2"/>
              <a:buNone/>
              <a:defRPr/>
            </a:pPr>
            <a:endParaRPr lang="en-US" altLang="en-US" dirty="0"/>
          </a:p>
          <a:p>
            <a:pPr marL="365760" lvl="1" indent="0">
              <a:buNone/>
              <a:defRPr/>
            </a:pPr>
            <a:endParaRPr lang="en-US" altLang="en-US" dirty="0" smtClean="0"/>
          </a:p>
        </p:txBody>
      </p:sp>
    </p:spTree>
    <p:extLst>
      <p:ext uri="{BB962C8B-B14F-4D97-AF65-F5344CB8AC3E}">
        <p14:creationId xmlns:p14="http://schemas.microsoft.com/office/powerpoint/2010/main" val="1413409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kumimoji="0" lang="en-US" altLang="en-US" sz="1400" dirty="0" smtClean="0">
              <a:solidFill>
                <a:srgbClr val="FFFFFF"/>
              </a:solidFill>
            </a:endParaRPr>
          </a:p>
        </p:txBody>
      </p:sp>
      <p:sp>
        <p:nvSpPr>
          <p:cNvPr id="57347" name="Rectangle 16"/>
          <p:cNvSpPr>
            <a:spLocks noChangeArrowheads="1"/>
          </p:cNvSpPr>
          <p:nvPr/>
        </p:nvSpPr>
        <p:spPr bwMode="auto">
          <a:xfrm>
            <a:off x="5029200" y="1176338"/>
            <a:ext cx="2633663" cy="2628900"/>
          </a:xfrm>
          <a:prstGeom prst="rect">
            <a:avLst/>
          </a:prstGeom>
          <a:solidFill>
            <a:srgbClr val="FFFFFF"/>
          </a:solidFill>
          <a:ln w="9525">
            <a:solidFill>
              <a:srgbClr val="000000"/>
            </a:solidFill>
            <a:miter lim="800000"/>
            <a:headEnd/>
            <a:tailEnd/>
          </a:ln>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latin typeface="Georgia" panose="02040502050405020303" pitchFamily="18" charset="0"/>
            </a:endParaRPr>
          </a:p>
        </p:txBody>
      </p:sp>
      <p:sp>
        <p:nvSpPr>
          <p:cNvPr id="57348" name="WordArt 17"/>
          <p:cNvSpPr>
            <a:spLocks noChangeArrowheads="1" noChangeShapeType="1" noTextEdit="1"/>
          </p:cNvSpPr>
          <p:nvPr/>
        </p:nvSpPr>
        <p:spPr bwMode="auto">
          <a:xfrm rot="-5400000">
            <a:off x="3523456" y="2420144"/>
            <a:ext cx="2697163" cy="142875"/>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FFFFFF"/>
                </a:solidFill>
                <a:latin typeface="Arial Narrow" panose="020B0606020202030204" pitchFamily="34" charset="0"/>
              </a:rPr>
              <a:t>Something I learned that Squares with my beliefs</a:t>
            </a:r>
          </a:p>
        </p:txBody>
      </p:sp>
      <p:sp>
        <p:nvSpPr>
          <p:cNvPr id="57349" name="WordArt 18"/>
          <p:cNvSpPr>
            <a:spLocks noChangeArrowheads="1" noChangeShapeType="1" noTextEdit="1"/>
          </p:cNvSpPr>
          <p:nvPr/>
        </p:nvSpPr>
        <p:spPr bwMode="auto">
          <a:xfrm rot="5400000">
            <a:off x="6534150" y="2381250"/>
            <a:ext cx="2628900" cy="152400"/>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FFFFFF"/>
                </a:solidFill>
                <a:latin typeface="Arial Narrow" panose="020B0606020202030204" pitchFamily="34" charset="0"/>
              </a:rPr>
              <a:t>Something I learned that Squares with my beliefs</a:t>
            </a:r>
          </a:p>
        </p:txBody>
      </p:sp>
      <p:sp>
        <p:nvSpPr>
          <p:cNvPr id="57350" name="WordArt 19"/>
          <p:cNvSpPr>
            <a:spLocks noChangeArrowheads="1" noChangeShapeType="1" noTextEdit="1"/>
          </p:cNvSpPr>
          <p:nvPr/>
        </p:nvSpPr>
        <p:spPr bwMode="auto">
          <a:xfrm>
            <a:off x="5029200" y="3810000"/>
            <a:ext cx="2660650" cy="144463"/>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FFFFFF"/>
                </a:solidFill>
                <a:latin typeface="Arial Narrow" panose="020B0606020202030204" pitchFamily="34" charset="0"/>
              </a:rPr>
              <a:t>Something I learned that Squares with my beliefs</a:t>
            </a:r>
          </a:p>
        </p:txBody>
      </p:sp>
      <p:sp>
        <p:nvSpPr>
          <p:cNvPr id="57351" name="Oval 20"/>
          <p:cNvSpPr>
            <a:spLocks noChangeArrowheads="1"/>
          </p:cNvSpPr>
          <p:nvPr/>
        </p:nvSpPr>
        <p:spPr bwMode="auto">
          <a:xfrm>
            <a:off x="304800" y="3886200"/>
            <a:ext cx="2439988" cy="2057400"/>
          </a:xfrm>
          <a:prstGeom prst="ellipse">
            <a:avLst/>
          </a:prstGeom>
          <a:solidFill>
            <a:srgbClr val="FFFFFF"/>
          </a:solidFill>
          <a:ln w="9525">
            <a:solidFill>
              <a:srgbClr val="000000"/>
            </a:solidFill>
            <a:round/>
            <a:headEnd/>
            <a:tailEnd/>
          </a:ln>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latin typeface="Georgia" panose="02040502050405020303" pitchFamily="18" charset="0"/>
            </a:endParaRPr>
          </a:p>
        </p:txBody>
      </p:sp>
      <p:sp>
        <p:nvSpPr>
          <p:cNvPr id="57352" name="Text Box 21"/>
          <p:cNvSpPr txBox="1">
            <a:spLocks noChangeArrowheads="1"/>
          </p:cNvSpPr>
          <p:nvPr/>
        </p:nvSpPr>
        <p:spPr bwMode="auto">
          <a:xfrm>
            <a:off x="1600200" y="4800600"/>
            <a:ext cx="2438400" cy="350838"/>
          </a:xfrm>
          <a:prstGeom prst="rect">
            <a:avLst/>
          </a:prstGeom>
          <a:solidFill>
            <a:srgbClr val="FFFFFF"/>
          </a:solidFill>
          <a:ln w="9525">
            <a:solidFill>
              <a:srgbClr val="000000"/>
            </a:solidFill>
            <a:miter lim="800000"/>
            <a:headEnd/>
            <a:tailEnd/>
          </a:ln>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1200">
                <a:latin typeface="Informal Roman" panose="030604020304060B0204" pitchFamily="66" charset="0"/>
              </a:rPr>
              <a:t>A question going AROUND in my mind.</a:t>
            </a:r>
            <a:endParaRPr lang="en-US" altLang="en-US">
              <a:latin typeface="Georgia" panose="02040502050405020303" pitchFamily="18" charset="0"/>
            </a:endParaRPr>
          </a:p>
        </p:txBody>
      </p:sp>
      <p:sp>
        <p:nvSpPr>
          <p:cNvPr id="57353" name="WordArt 22"/>
          <p:cNvSpPr>
            <a:spLocks noChangeArrowheads="1" noChangeShapeType="1" noTextEdit="1"/>
          </p:cNvSpPr>
          <p:nvPr/>
        </p:nvSpPr>
        <p:spPr bwMode="auto">
          <a:xfrm>
            <a:off x="5029200" y="914400"/>
            <a:ext cx="2660650" cy="144463"/>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FFFFFF"/>
                </a:solidFill>
                <a:latin typeface="Arial Narrow" panose="020B0606020202030204" pitchFamily="34" charset="0"/>
              </a:rPr>
              <a:t>Something I learned that Squares with my beliefs</a:t>
            </a:r>
          </a:p>
        </p:txBody>
      </p:sp>
      <p:sp>
        <p:nvSpPr>
          <p:cNvPr id="57354" name="AutoShape 23"/>
          <p:cNvSpPr>
            <a:spLocks noChangeArrowheads="1"/>
          </p:cNvSpPr>
          <p:nvPr/>
        </p:nvSpPr>
        <p:spPr bwMode="auto">
          <a:xfrm>
            <a:off x="4876800" y="4038600"/>
            <a:ext cx="2438400" cy="2171700"/>
          </a:xfrm>
          <a:prstGeom prst="triangle">
            <a:avLst>
              <a:gd name="adj" fmla="val 50000"/>
            </a:avLst>
          </a:prstGeom>
          <a:solidFill>
            <a:srgbClr val="FFFFFF"/>
          </a:solidFill>
          <a:ln w="9525">
            <a:solidFill>
              <a:srgbClr val="000000"/>
            </a:solidFill>
            <a:miter lim="800000"/>
            <a:headEnd/>
            <a:tailEnd/>
          </a:ln>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latin typeface="Georgia" panose="02040502050405020303" pitchFamily="18" charset="0"/>
            </a:endParaRPr>
          </a:p>
        </p:txBody>
      </p:sp>
      <p:sp>
        <p:nvSpPr>
          <p:cNvPr id="57355" name="WordArt 24"/>
          <p:cNvSpPr>
            <a:spLocks noChangeArrowheads="1" noChangeShapeType="1" noTextEdit="1"/>
          </p:cNvSpPr>
          <p:nvPr/>
        </p:nvSpPr>
        <p:spPr bwMode="auto">
          <a:xfrm rot="3637256">
            <a:off x="5861844" y="5031581"/>
            <a:ext cx="2254250" cy="255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200" kern="10">
                <a:solidFill>
                  <a:srgbClr val="336699"/>
                </a:solidFill>
                <a:effectLst>
                  <a:outerShdw dist="45791" dir="2021404" algn="ctr" rotWithShape="0">
                    <a:srgbClr val="B2B2B2">
                      <a:alpha val="79999"/>
                    </a:srgbClr>
                  </a:outerShdw>
                </a:effectLst>
                <a:cs typeface="Times New Roman" panose="02020603050405020304" pitchFamily="18" charset="0"/>
              </a:rPr>
              <a:t>Three important POINTS to remember</a:t>
            </a:r>
          </a:p>
        </p:txBody>
      </p:sp>
      <p:sp>
        <p:nvSpPr>
          <p:cNvPr id="57356" name="WordArt 25"/>
          <p:cNvSpPr>
            <a:spLocks noChangeArrowheads="1" noChangeShapeType="1" noTextEdit="1"/>
          </p:cNvSpPr>
          <p:nvPr/>
        </p:nvSpPr>
        <p:spPr bwMode="auto">
          <a:xfrm rot="-3605878">
            <a:off x="4117182" y="5104606"/>
            <a:ext cx="2254250" cy="2555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200" kern="10">
                <a:solidFill>
                  <a:srgbClr val="336699"/>
                </a:solidFill>
                <a:effectLst>
                  <a:outerShdw dist="45791" dir="2021404" algn="ctr" rotWithShape="0">
                    <a:srgbClr val="B2B2B2">
                      <a:alpha val="79999"/>
                    </a:srgbClr>
                  </a:outerShdw>
                </a:effectLst>
                <a:cs typeface="Times New Roman" panose="02020603050405020304" pitchFamily="18" charset="0"/>
              </a:rPr>
              <a:t>Three important POINTS to remember</a:t>
            </a:r>
          </a:p>
        </p:txBody>
      </p:sp>
      <p:sp>
        <p:nvSpPr>
          <p:cNvPr id="57357" name="WordArt 26"/>
          <p:cNvSpPr>
            <a:spLocks noChangeArrowheads="1" noChangeShapeType="1" noTextEdit="1"/>
          </p:cNvSpPr>
          <p:nvPr/>
        </p:nvSpPr>
        <p:spPr bwMode="auto">
          <a:xfrm>
            <a:off x="4953000" y="6248400"/>
            <a:ext cx="2254250" cy="2238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200" kern="10">
                <a:solidFill>
                  <a:srgbClr val="336699"/>
                </a:solidFill>
                <a:effectLst>
                  <a:outerShdw dist="45791" dir="2021404" algn="ctr" rotWithShape="0">
                    <a:srgbClr val="B2B2B2">
                      <a:alpha val="79999"/>
                    </a:srgbClr>
                  </a:outerShdw>
                </a:effectLst>
                <a:cs typeface="Times New Roman" panose="02020603050405020304" pitchFamily="18" charset="0"/>
              </a:rPr>
              <a:t>Three important POINTS to remember</a:t>
            </a:r>
          </a:p>
        </p:txBody>
      </p:sp>
      <p:sp>
        <p:nvSpPr>
          <p:cNvPr id="57358" name="WordArt 27"/>
          <p:cNvSpPr>
            <a:spLocks noChangeArrowheads="1" noChangeShapeType="1" noTextEdit="1"/>
          </p:cNvSpPr>
          <p:nvPr/>
        </p:nvSpPr>
        <p:spPr bwMode="auto">
          <a:xfrm>
            <a:off x="685800" y="2286000"/>
            <a:ext cx="28956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875"/>
              </a:avLst>
            </a:prstTxWarp>
          </a:bodyPr>
          <a:lstStyle/>
          <a:p>
            <a:pPr algn="ctr"/>
            <a:r>
              <a:rPr lang="en-US" sz="3600" kern="10">
                <a:solidFill>
                  <a:srgbClr val="336699"/>
                </a:solidFill>
                <a:effectLst>
                  <a:outerShdw dist="45791" dir="2021404" algn="ctr" rotWithShape="0">
                    <a:srgbClr val="B2B2B2">
                      <a:alpha val="79999"/>
                    </a:srgbClr>
                  </a:outerShdw>
                </a:effectLst>
                <a:cs typeface="Times New Roman" panose="02020603050405020304" pitchFamily="18" charset="0"/>
              </a:rPr>
              <a:t>SHAPELY</a:t>
            </a:r>
          </a:p>
          <a:p>
            <a:pPr algn="ctr"/>
            <a:r>
              <a:rPr lang="en-US" sz="3600" kern="10">
                <a:solidFill>
                  <a:srgbClr val="336699"/>
                </a:solidFill>
                <a:effectLst>
                  <a:outerShdw dist="45791" dir="2021404" algn="ctr" rotWithShape="0">
                    <a:srgbClr val="B2B2B2">
                      <a:alpha val="79999"/>
                    </a:srgbClr>
                  </a:outerShdw>
                </a:effectLst>
                <a:cs typeface="Times New Roman" panose="02020603050405020304" pitchFamily="18" charset="0"/>
              </a:rPr>
              <a:t>DEBRIEF</a:t>
            </a:r>
          </a:p>
        </p:txBody>
      </p:sp>
      <p:sp>
        <p:nvSpPr>
          <p:cNvPr id="57359" name="Rectangle 14"/>
          <p:cNvSpPr>
            <a:spLocks noChangeArrowheads="1"/>
          </p:cNvSpPr>
          <p:nvPr/>
        </p:nvSpPr>
        <p:spPr bwMode="auto">
          <a:xfrm>
            <a:off x="381000" y="609600"/>
            <a:ext cx="457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dirty="0">
                <a:latin typeface="Georgia" panose="02040502050405020303" pitchFamily="18" charset="0"/>
              </a:rPr>
              <a:t>In regard to </a:t>
            </a:r>
            <a:r>
              <a:rPr lang="en-US" altLang="en-US" dirty="0" smtClean="0">
                <a:latin typeface="Georgia" panose="02040502050405020303" pitchFamily="18" charset="0"/>
              </a:rPr>
              <a:t>helping build resilient people through critical and creative problem-solving, </a:t>
            </a:r>
            <a:r>
              <a:rPr lang="en-US" altLang="en-US" dirty="0">
                <a:latin typeface="Georgia" panose="02040502050405020303" pitchFamily="18" charset="0"/>
              </a:rPr>
              <a:t>identify… </a:t>
            </a:r>
            <a:r>
              <a:rPr lang="en-US" altLang="en-US" dirty="0">
                <a:solidFill>
                  <a:srgbClr val="FF0000"/>
                </a:solidFill>
                <a:latin typeface="Georgia" panose="02040502050405020303" pitchFamily="18" charset="0"/>
              </a:rPr>
              <a:t> </a:t>
            </a:r>
            <a:endParaRPr lang="en-US" altLang="en-US" dirty="0">
              <a:latin typeface="Georgia" panose="02040502050405020303" pitchFamily="18" charset="0"/>
            </a:endParaRPr>
          </a:p>
        </p:txBody>
      </p:sp>
    </p:spTree>
    <p:extLst>
      <p:ext uri="{BB962C8B-B14F-4D97-AF65-F5344CB8AC3E}">
        <p14:creationId xmlns:p14="http://schemas.microsoft.com/office/powerpoint/2010/main" val="169895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467600" cy="990600"/>
          </a:xfrm>
        </p:spPr>
        <p:txBody>
          <a:bodyPr>
            <a:noAutofit/>
          </a:bodyPr>
          <a:lstStyle/>
          <a:p>
            <a:r>
              <a:rPr lang="en-US" sz="3600" dirty="0"/>
              <a:t>At the end of this </a:t>
            </a:r>
            <a:r>
              <a:rPr lang="en-US" sz="3600" dirty="0" smtClean="0"/>
              <a:t>book, </a:t>
            </a:r>
            <a:br>
              <a:rPr lang="en-US" sz="3600" dirty="0" smtClean="0"/>
            </a:br>
            <a:r>
              <a:rPr lang="en-US" sz="3600" dirty="0" smtClean="0"/>
              <a:t>Readers </a:t>
            </a:r>
            <a:r>
              <a:rPr lang="en-US" sz="3600" dirty="0"/>
              <a:t>should be able to</a:t>
            </a:r>
            <a:r>
              <a:rPr lang="en-US" sz="3600" dirty="0" smtClean="0"/>
              <a:t>:</a:t>
            </a:r>
            <a:endParaRPr lang="en-US" sz="3600" dirty="0"/>
          </a:p>
        </p:txBody>
      </p:sp>
      <p:sp>
        <p:nvSpPr>
          <p:cNvPr id="4" name="Content Placeholder 3"/>
          <p:cNvSpPr>
            <a:spLocks noGrp="1"/>
          </p:cNvSpPr>
          <p:nvPr>
            <p:ph sz="quarter" idx="1"/>
          </p:nvPr>
        </p:nvSpPr>
        <p:spPr/>
        <p:txBody>
          <a:bodyPr>
            <a:normAutofit fontScale="92500" lnSpcReduction="10000"/>
          </a:bodyPr>
          <a:lstStyle/>
          <a:p>
            <a:pPr lvl="0"/>
            <a:r>
              <a:rPr lang="en-US" sz="2800" dirty="0" smtClean="0"/>
              <a:t>Recognize </a:t>
            </a:r>
            <a:r>
              <a:rPr lang="en-US" sz="2800" dirty="0"/>
              <a:t>how a student’s approach to learning is influenced by verbal communication with adults.</a:t>
            </a:r>
          </a:p>
          <a:p>
            <a:pPr lvl="0"/>
            <a:r>
              <a:rPr lang="en-US" sz="2800" dirty="0"/>
              <a:t>Recognize that thoughtful and intentional adult interaction </a:t>
            </a:r>
            <a:r>
              <a:rPr lang="en-US" sz="2800" dirty="0" smtClean="0"/>
              <a:t>stimulates </a:t>
            </a:r>
            <a:r>
              <a:rPr lang="en-US" sz="2800" dirty="0"/>
              <a:t>children </a:t>
            </a:r>
            <a:r>
              <a:rPr lang="en-US" sz="2800" dirty="0" smtClean="0"/>
              <a:t>to explore</a:t>
            </a:r>
            <a:r>
              <a:rPr lang="en-US" sz="2800" dirty="0"/>
              <a:t>, initiate and problem solve.</a:t>
            </a:r>
          </a:p>
          <a:p>
            <a:pPr lvl="0"/>
            <a:r>
              <a:rPr lang="en-US" sz="2800" dirty="0"/>
              <a:t>Be aware of communication methods that inspire children to be self-directed, </a:t>
            </a:r>
            <a:r>
              <a:rPr lang="en-US" sz="2800" dirty="0" smtClean="0"/>
              <a:t>self-disciplined, </a:t>
            </a:r>
            <a:r>
              <a:rPr lang="en-US" sz="2800" dirty="0"/>
              <a:t>and responsive to learning.</a:t>
            </a:r>
          </a:p>
          <a:p>
            <a:pPr lvl="0"/>
            <a:r>
              <a:rPr lang="en-US" sz="2800" dirty="0"/>
              <a:t>Identify activities that help children handle </a:t>
            </a:r>
            <a:r>
              <a:rPr lang="en-US" sz="2800" dirty="0" smtClean="0"/>
              <a:t>situations </a:t>
            </a:r>
            <a:r>
              <a:rPr lang="en-US" sz="2800" dirty="0"/>
              <a:t>that may interfere with </a:t>
            </a:r>
            <a:r>
              <a:rPr lang="en-US" sz="2800" dirty="0" smtClean="0"/>
              <a:t>their learning</a:t>
            </a:r>
            <a:r>
              <a:rPr lang="en-US" sz="2800" dirty="0"/>
              <a:t>.</a:t>
            </a:r>
          </a:p>
          <a:p>
            <a:endParaRPr lang="en-US" dirty="0"/>
          </a:p>
        </p:txBody>
      </p:sp>
    </p:spTree>
    <p:extLst>
      <p:ext uri="{BB962C8B-B14F-4D97-AF65-F5344CB8AC3E}">
        <p14:creationId xmlns:p14="http://schemas.microsoft.com/office/powerpoint/2010/main" val="217654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is learning?</a:t>
            </a:r>
            <a:r>
              <a:rPr lang="en-US" sz="3200" dirty="0" smtClean="0"/>
              <a:t>	</a:t>
            </a:r>
            <a:endParaRPr lang="en-US" sz="3200" dirty="0"/>
          </a:p>
        </p:txBody>
      </p:sp>
      <p:sp>
        <p:nvSpPr>
          <p:cNvPr id="3" name="Content Placeholder 2"/>
          <p:cNvSpPr>
            <a:spLocks noGrp="1"/>
          </p:cNvSpPr>
          <p:nvPr>
            <p:ph sz="quarter" idx="1"/>
          </p:nvPr>
        </p:nvSpPr>
        <p:spPr/>
        <p:txBody>
          <a:bodyPr>
            <a:normAutofit/>
          </a:bodyPr>
          <a:lstStyle/>
          <a:p>
            <a:pPr marL="0" indent="0">
              <a:buNone/>
            </a:pPr>
            <a:r>
              <a:rPr lang="en-US" sz="3600" dirty="0" smtClean="0"/>
              <a:t>“a cognitive development process in which individuals actively construct systems of meaning and understanding of reality through their interactions and experiences with their environments” </a:t>
            </a:r>
          </a:p>
          <a:p>
            <a:pPr marL="0" indent="0">
              <a:buNone/>
            </a:pPr>
            <a:r>
              <a:rPr lang="en-US" sz="3600" dirty="0" smtClean="0"/>
              <a:t>(LT Schoen, 2008)</a:t>
            </a:r>
            <a:endParaRPr lang="en-US" sz="3600" dirty="0"/>
          </a:p>
        </p:txBody>
      </p:sp>
    </p:spTree>
    <p:extLst>
      <p:ext uri="{BB962C8B-B14F-4D97-AF65-F5344CB8AC3E}">
        <p14:creationId xmlns:p14="http://schemas.microsoft.com/office/powerpoint/2010/main" val="153748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400" dirty="0" smtClean="0"/>
              <a:t>What is creativity?</a:t>
            </a:r>
            <a:endParaRPr lang="en-US" sz="4400" dirty="0"/>
          </a:p>
        </p:txBody>
      </p:sp>
      <p:sp>
        <p:nvSpPr>
          <p:cNvPr id="12291" name="Content Placeholder 2"/>
          <p:cNvSpPr>
            <a:spLocks noGrp="1"/>
          </p:cNvSpPr>
          <p:nvPr>
            <p:ph sz="quarter" idx="1"/>
          </p:nvPr>
        </p:nvSpPr>
        <p:spPr>
          <a:xfrm>
            <a:off x="457200" y="1600200"/>
            <a:ext cx="7467600" cy="4873625"/>
          </a:xfrm>
        </p:spPr>
        <p:txBody>
          <a:bodyPr/>
          <a:lstStyle/>
          <a:p>
            <a:pPr>
              <a:defRPr/>
            </a:pPr>
            <a:r>
              <a:rPr lang="en-US" altLang="en-US" dirty="0" smtClean="0"/>
              <a:t>Creativity is:  What you do when confronted with a problem for which you have no learned or practiced solution.  </a:t>
            </a:r>
          </a:p>
          <a:p>
            <a:pPr lvl="1">
              <a:defRPr/>
            </a:pPr>
            <a:r>
              <a:rPr lang="en-US" altLang="en-US" dirty="0" smtClean="0"/>
              <a:t>It’s an ability, an attitude, and a process.</a:t>
            </a:r>
          </a:p>
          <a:p>
            <a:pPr>
              <a:defRPr/>
            </a:pPr>
            <a:endParaRPr lang="en-US" altLang="en-US" dirty="0" smtClean="0"/>
          </a:p>
          <a:p>
            <a:pPr>
              <a:defRPr/>
            </a:pPr>
            <a:r>
              <a:rPr lang="en-US" altLang="en-US" dirty="0" smtClean="0"/>
              <a:t>Can I teach you to “be creative”?  Probably not.  But I CAN teach you the steps and types of creative thinking.</a:t>
            </a:r>
          </a:p>
          <a:p>
            <a:pPr marL="0" indent="0">
              <a:buFont typeface="Wingdings" panose="05000000000000000000" pitchFamily="2" charset="2"/>
              <a:buNone/>
              <a:defRPr/>
            </a:pPr>
            <a:r>
              <a:rPr lang="en-US" altLang="en-US" dirty="0" smtClean="0"/>
              <a:t>   Creativity is NOT limited to the fine arts. </a:t>
            </a:r>
          </a:p>
          <a:p>
            <a:pPr lvl="1">
              <a:defRPr/>
            </a:pPr>
            <a:r>
              <a:rPr lang="en-US" altLang="en-US" dirty="0" smtClean="0"/>
              <a:t>Creativity is what is used to design a science experiment, to prove a math theorem, to write a lesson/presentation, build a company, etc.</a:t>
            </a:r>
          </a:p>
        </p:txBody>
      </p:sp>
    </p:spTree>
    <p:extLst>
      <p:ext uri="{BB962C8B-B14F-4D97-AF65-F5344CB8AC3E}">
        <p14:creationId xmlns:p14="http://schemas.microsoft.com/office/powerpoint/2010/main" val="105764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is </a:t>
            </a:r>
            <a:r>
              <a:rPr lang="en-US" sz="4400" dirty="0" smtClean="0"/>
              <a:t>resilience?</a:t>
            </a:r>
            <a:endParaRPr lang="en-US" sz="4400" dirty="0"/>
          </a:p>
        </p:txBody>
      </p:sp>
      <p:sp>
        <p:nvSpPr>
          <p:cNvPr id="3" name="Content Placeholder 2"/>
          <p:cNvSpPr>
            <a:spLocks noGrp="1"/>
          </p:cNvSpPr>
          <p:nvPr>
            <p:ph sz="quarter" idx="1"/>
          </p:nvPr>
        </p:nvSpPr>
        <p:spPr/>
        <p:txBody>
          <a:bodyPr/>
          <a:lstStyle/>
          <a:p>
            <a:r>
              <a:rPr lang="en-US" sz="2800" dirty="0" smtClean="0"/>
              <a:t>“the </a:t>
            </a:r>
            <a:r>
              <a:rPr lang="en-US" sz="2800" dirty="0"/>
              <a:t>capacity to recover quickly from difficulties; </a:t>
            </a:r>
            <a:r>
              <a:rPr lang="en-US" sz="2800" dirty="0" smtClean="0"/>
              <a:t>toughness”</a:t>
            </a:r>
            <a:endParaRPr lang="en-US" sz="2800" dirty="0"/>
          </a:p>
          <a:p>
            <a:pPr marL="0" indent="0">
              <a:buNone/>
            </a:pPr>
            <a:endParaRPr lang="en-US" sz="2800" dirty="0" smtClean="0"/>
          </a:p>
          <a:p>
            <a:r>
              <a:rPr lang="en-US" sz="2800" dirty="0" smtClean="0"/>
              <a:t>So, why do resilience and critical/creative thinking go hand in hand?</a:t>
            </a:r>
          </a:p>
          <a:p>
            <a:pPr lvl="1"/>
            <a:r>
              <a:rPr lang="en-US" sz="2800" dirty="0"/>
              <a:t>Teaching students how to </a:t>
            </a:r>
            <a:r>
              <a:rPr lang="en-US" sz="2800" dirty="0" smtClean="0"/>
              <a:t>problem-solve </a:t>
            </a:r>
            <a:r>
              <a:rPr lang="en-US" sz="2800" dirty="0"/>
              <a:t>is the best way to show them how to challenge themselves and to feel personally rewarded by success. </a:t>
            </a:r>
          </a:p>
        </p:txBody>
      </p:sp>
    </p:spTree>
    <p:extLst>
      <p:ext uri="{BB962C8B-B14F-4D97-AF65-F5344CB8AC3E}">
        <p14:creationId xmlns:p14="http://schemas.microsoft.com/office/powerpoint/2010/main" val="371593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An educated Person</a:t>
            </a:r>
            <a:endParaRPr lang="en-US" sz="4400" dirty="0"/>
          </a:p>
        </p:txBody>
      </p:sp>
      <p:sp>
        <p:nvSpPr>
          <p:cNvPr id="11267" name="Content Placeholder 2"/>
          <p:cNvSpPr>
            <a:spLocks noGrp="1"/>
          </p:cNvSpPr>
          <p:nvPr>
            <p:ph sz="quarter" idx="1"/>
          </p:nvPr>
        </p:nvSpPr>
        <p:spPr>
          <a:xfrm>
            <a:off x="457200" y="1600200"/>
            <a:ext cx="7467600" cy="4873625"/>
          </a:xfrm>
        </p:spPr>
        <p:txBody>
          <a:bodyPr/>
          <a:lstStyle/>
          <a:p>
            <a:pPr>
              <a:defRPr/>
            </a:pPr>
            <a:r>
              <a:rPr lang="en-US" altLang="en-US" sz="3600" dirty="0" smtClean="0"/>
              <a:t>Past:  know lots of facts</a:t>
            </a:r>
          </a:p>
          <a:p>
            <a:pPr>
              <a:defRPr/>
            </a:pPr>
            <a:r>
              <a:rPr lang="en-US" altLang="en-US" sz="3600" dirty="0" smtClean="0"/>
              <a:t>Present:  problem-solve for the future</a:t>
            </a:r>
          </a:p>
          <a:p>
            <a:pPr>
              <a:defRPr/>
            </a:pPr>
            <a:r>
              <a:rPr lang="en-US" altLang="en-US" sz="3600" dirty="0" smtClean="0"/>
              <a:t>Why?  access to information via the internet</a:t>
            </a:r>
          </a:p>
          <a:p>
            <a:pPr marL="0" indent="0">
              <a:buFont typeface="Wingdings" pitchFamily="2" charset="2"/>
              <a:buNone/>
              <a:defRPr/>
            </a:pPr>
            <a:r>
              <a:rPr lang="en-US" altLang="en-US" sz="3600" dirty="0" smtClean="0">
                <a:hlinkClick r:id="rId2"/>
              </a:rPr>
              <a:t>https://www.youtube.com/watch?v=cL9Wu2kWwSY</a:t>
            </a:r>
            <a:r>
              <a:rPr lang="en-US" altLang="en-US" sz="3600" dirty="0" smtClean="0"/>
              <a:t> </a:t>
            </a:r>
          </a:p>
        </p:txBody>
      </p:sp>
    </p:spTree>
    <p:extLst>
      <p:ext uri="{BB962C8B-B14F-4D97-AF65-F5344CB8AC3E}">
        <p14:creationId xmlns:p14="http://schemas.microsoft.com/office/powerpoint/2010/main" val="4072327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58825"/>
          </a:xfrm>
        </p:spPr>
        <p:txBody>
          <a:bodyPr>
            <a:noAutofit/>
          </a:bodyPr>
          <a:lstStyle/>
          <a:p>
            <a:pPr algn="ctr">
              <a:defRPr/>
            </a:pPr>
            <a:r>
              <a:rPr lang="en-US" sz="4400" dirty="0" smtClean="0"/>
              <a:t>21st-Century Skills</a:t>
            </a:r>
            <a:endParaRPr lang="en-US" sz="4400" dirty="0"/>
          </a:p>
        </p:txBody>
      </p:sp>
      <p:sp>
        <p:nvSpPr>
          <p:cNvPr id="35843" name="Content Placeholder 2"/>
          <p:cNvSpPr>
            <a:spLocks noGrp="1"/>
          </p:cNvSpPr>
          <p:nvPr>
            <p:ph sz="quarter" idx="1"/>
          </p:nvPr>
        </p:nvSpPr>
        <p:spPr>
          <a:xfrm>
            <a:off x="457200" y="1600200"/>
            <a:ext cx="7467600" cy="4873625"/>
          </a:xfrm>
        </p:spPr>
        <p:txBody>
          <a:bodyPr/>
          <a:lstStyle/>
          <a:p>
            <a:pPr marL="0" indent="0">
              <a:buFont typeface="Wingdings" panose="05000000000000000000" pitchFamily="2" charset="2"/>
              <a:buNone/>
            </a:pPr>
            <a:endParaRPr lang="en-US" altLang="en-US" smtClean="0"/>
          </a:p>
        </p:txBody>
      </p:sp>
      <p:pic>
        <p:nvPicPr>
          <p:cNvPr id="3584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044575"/>
            <a:ext cx="5867400" cy="544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041400"/>
            <a:ext cx="5867400" cy="544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228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4400" dirty="0" smtClean="0"/>
              <a:t>Framework:  </a:t>
            </a:r>
            <a:br>
              <a:rPr lang="en-US" sz="4400" dirty="0" smtClean="0"/>
            </a:br>
            <a:r>
              <a:rPr lang="en-US" sz="4400" dirty="0" smtClean="0"/>
              <a:t>“inquiry learning”</a:t>
            </a:r>
            <a:endParaRPr lang="en-US" sz="4400" dirty="0"/>
          </a:p>
        </p:txBody>
      </p:sp>
      <p:sp>
        <p:nvSpPr>
          <p:cNvPr id="50179" name="Content Placeholder 2"/>
          <p:cNvSpPr>
            <a:spLocks noGrp="1"/>
          </p:cNvSpPr>
          <p:nvPr>
            <p:ph sz="quarter" idx="1"/>
          </p:nvPr>
        </p:nvSpPr>
        <p:spPr>
          <a:xfrm>
            <a:off x="457200" y="1600200"/>
            <a:ext cx="7467600" cy="4873625"/>
          </a:xfrm>
        </p:spPr>
        <p:txBody>
          <a:bodyPr/>
          <a:lstStyle/>
          <a:p>
            <a:r>
              <a:rPr lang="en-US" altLang="en-US" sz="2800" dirty="0" smtClean="0"/>
              <a:t>starts by posing questions, problems or scenarios, rather than presenting established facts or portraying a smooth path to knowledge</a:t>
            </a:r>
          </a:p>
          <a:p>
            <a:r>
              <a:rPr lang="en-US" altLang="en-US" sz="2800" dirty="0" smtClean="0"/>
              <a:t>is a process with a facilitator </a:t>
            </a:r>
          </a:p>
          <a:p>
            <a:r>
              <a:rPr lang="en-US" altLang="en-US" sz="2800" dirty="0" smtClean="0"/>
              <a:t>encourages the student to try to learn even more</a:t>
            </a:r>
          </a:p>
        </p:txBody>
      </p:sp>
    </p:spTree>
    <p:extLst>
      <p:ext uri="{BB962C8B-B14F-4D97-AF65-F5344CB8AC3E}">
        <p14:creationId xmlns:p14="http://schemas.microsoft.com/office/powerpoint/2010/main" val="491327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524</TotalTime>
  <Words>978</Words>
  <Application>Microsoft Office PowerPoint</Application>
  <PresentationFormat>On-screen Show (4:3)</PresentationFormat>
  <Paragraphs>150</Paragraphs>
  <Slides>28</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AbcBulletin</vt:lpstr>
      <vt:lpstr>AbcTeacher</vt:lpstr>
      <vt:lpstr>Arial</vt:lpstr>
      <vt:lpstr>Arial Narrow</vt:lpstr>
      <vt:lpstr>Calibri</vt:lpstr>
      <vt:lpstr>Century Schoolbook</vt:lpstr>
      <vt:lpstr>Georgia</vt:lpstr>
      <vt:lpstr>Informal Roman</vt:lpstr>
      <vt:lpstr>Monotype Sorts</vt:lpstr>
      <vt:lpstr>Times New Roman</vt:lpstr>
      <vt:lpstr>Wingdings</vt:lpstr>
      <vt:lpstr>Wingdings 2</vt:lpstr>
      <vt:lpstr>Oriel</vt:lpstr>
      <vt:lpstr>Building  Resilient people Through  Critical and creative Thinking</vt:lpstr>
      <vt:lpstr>https://www.dropbox.com/sh/0kkfi0r9yapdsja/AABlJp9ajRVSApjBV1nHRZY4a?dl=0  </vt:lpstr>
      <vt:lpstr>At the end of this book,  Readers should be able to:</vt:lpstr>
      <vt:lpstr>What is learning? </vt:lpstr>
      <vt:lpstr>What is creativity?</vt:lpstr>
      <vt:lpstr>What is resilience?</vt:lpstr>
      <vt:lpstr>An educated Person</vt:lpstr>
      <vt:lpstr>21st-Century Skills</vt:lpstr>
      <vt:lpstr>Framework:   “inquiry learning”</vt:lpstr>
      <vt:lpstr>mindset matters</vt:lpstr>
      <vt:lpstr>PowerPoint Presentation</vt:lpstr>
      <vt:lpstr>NELC Principals THINK TANK 2014: </vt:lpstr>
      <vt:lpstr>Should the adult be the…?</vt:lpstr>
      <vt:lpstr>Is the activity…?</vt:lpstr>
      <vt:lpstr>Strategy:   Asking insightful Questions</vt:lpstr>
      <vt:lpstr>Reminders</vt:lpstr>
      <vt:lpstr>Strategy:   summarizing</vt:lpstr>
      <vt:lpstr> Strategy: Encourage self-evaluation</vt:lpstr>
      <vt:lpstr>STRATEGY:   Encourage independence</vt:lpstr>
      <vt:lpstr>PowerPoint Presentation</vt:lpstr>
      <vt:lpstr>Where do I start?   What will make the biggest impact quickly?</vt:lpstr>
      <vt:lpstr>HTT: chapters 1+2</vt:lpstr>
      <vt:lpstr>HTT: Chapters 3+4</vt:lpstr>
      <vt:lpstr>HTT: Chapters 5+6</vt:lpstr>
      <vt:lpstr>Another excellent resource for how to talk</vt:lpstr>
      <vt:lpstr>Resources:   Mindset; Love and Logic</vt:lpstr>
      <vt:lpstr>Resources from miss hanks</vt:lpstr>
      <vt:lpstr>PowerPoint Presentation</vt:lpstr>
    </vt:vector>
  </TitlesOfParts>
  <Company>FCSS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Hanks, Ann Scott</cp:lastModifiedBy>
  <cp:revision>76</cp:revision>
  <cp:lastPrinted>2014-09-18T12:22:05Z</cp:lastPrinted>
  <dcterms:created xsi:type="dcterms:W3CDTF">2014-08-21T13:49:48Z</dcterms:created>
  <dcterms:modified xsi:type="dcterms:W3CDTF">2016-04-27T21:47:31Z</dcterms:modified>
</cp:coreProperties>
</file>