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4" r:id="rId4"/>
    <p:sldId id="265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7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591D6-B899-46E7-B364-72C0897B7C6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A8BD-0E67-4FCD-9078-E841B9A35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3A8BD-0E67-4FCD-9078-E841B9A35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8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1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9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13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5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8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56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43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27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8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67DAA-9B46-4791-BBC2-617D124D6F7B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4F76-9410-4E05-BEFB-0E3EEF936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1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msn.com/science-technology/boys-killed-by-python-case-baffles-snake-experts" TargetMode="External"/><Relationship Id="rId2" Type="http://schemas.openxmlformats.org/officeDocument/2006/relationships/hyperlink" Target="http://www.cobras.org/CaseStudy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ractitioner_research" TargetMode="External"/><Relationship Id="rId3" Type="http://schemas.openxmlformats.org/officeDocument/2006/relationships/hyperlink" Target="http://en.wikipedia.org/wiki/Theorem" TargetMode="External"/><Relationship Id="rId7" Type="http://schemas.openxmlformats.org/officeDocument/2006/relationships/hyperlink" Target="http://en.wikipedia.org/wiki/Marketing_research" TargetMode="External"/><Relationship Id="rId2" Type="http://schemas.openxmlformats.org/officeDocument/2006/relationships/hyperlink" Target="#cite_note-1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ocial_research" TargetMode="External"/><Relationship Id="rId5" Type="http://schemas.openxmlformats.org/officeDocument/2006/relationships/hyperlink" Target="http://en.wikipedia.org/wiki/Epistemology" TargetMode="External"/><Relationship Id="rId4" Type="http://schemas.openxmlformats.org/officeDocument/2006/relationships/hyperlink" Target="http://en.wikipedia.org/wiki/Theory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27432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What is “research”?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Ann Scott Hanks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838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7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an experiment to simulate venom vs constrictor</a:t>
            </a:r>
          </a:p>
          <a:p>
            <a:pPr lvl="1"/>
            <a:r>
              <a:rPr lang="en-US" dirty="0" smtClean="0"/>
              <a:t>Two flowers:  Which will wilt more quickly?</a:t>
            </a:r>
          </a:p>
          <a:p>
            <a:pPr lvl="2"/>
            <a:r>
              <a:rPr lang="en-US" dirty="0" smtClean="0"/>
              <a:t>Tie a string around the stem and slowly tighten</a:t>
            </a:r>
          </a:p>
          <a:p>
            <a:pPr lvl="2"/>
            <a:r>
              <a:rPr lang="en-US" dirty="0" smtClean="0"/>
              <a:t>Add chemicals to the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8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two stories and answer the comprehension questions</a:t>
            </a:r>
          </a:p>
          <a:p>
            <a:pPr lvl="1"/>
            <a:r>
              <a:rPr lang="en-US" dirty="0" smtClean="0"/>
              <a:t>A person bitten by a venomous snake</a:t>
            </a:r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www.cobras.org/CaseStudy.htm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person who interacted with a constrictor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news.msn.com/science-technology/boys-killed-by-python-case-baffles-snake-experts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32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200" dirty="0" smtClean="0"/>
              <a:t>Research Presentation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dirty="0" smtClean="0"/>
              <a:t>Clarify thesis statement</a:t>
            </a:r>
          </a:p>
          <a:p>
            <a:pPr marL="457200" lvl="1" indent="0">
              <a:buNone/>
            </a:pPr>
            <a:r>
              <a:rPr lang="en-US" sz="3200" dirty="0" smtClean="0"/>
              <a:t>Use </a:t>
            </a:r>
            <a:r>
              <a:rPr lang="en-US" sz="3200" dirty="0"/>
              <a:t>information from all methodologies to defend </a:t>
            </a:r>
            <a:r>
              <a:rPr lang="en-US" sz="3200" dirty="0" smtClean="0"/>
              <a:t>thesis</a:t>
            </a:r>
            <a:r>
              <a:rPr lang="en-US" sz="3200" dirty="0"/>
              <a:t>	</a:t>
            </a:r>
          </a:p>
          <a:p>
            <a:pPr marL="457200" lvl="1" indent="0">
              <a:buNone/>
            </a:pPr>
            <a:r>
              <a:rPr lang="en-US" sz="3200" dirty="0"/>
              <a:t>written paper OR speech OR technology </a:t>
            </a:r>
            <a:r>
              <a:rPr lang="en-US" sz="3200" dirty="0" smtClean="0"/>
              <a:t>OR poster, </a:t>
            </a:r>
            <a:r>
              <a:rPr lang="en-US" sz="3200" dirty="0" err="1" smtClean="0"/>
              <a:t>etc</a:t>
            </a:r>
            <a:r>
              <a:rPr lang="en-US" sz="3200" dirty="0"/>
              <a:t> </a:t>
            </a:r>
            <a:r>
              <a:rPr lang="en-US" sz="3200" dirty="0" smtClean="0"/>
              <a:t> (whatever is appropriate for audience)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67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3400"/>
            <a:ext cx="50292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63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Read </a:t>
            </a:r>
            <a:r>
              <a:rPr lang="en-US" sz="3600" dirty="0" smtClean="0"/>
              <a:t>article</a:t>
            </a:r>
          </a:p>
          <a:p>
            <a:r>
              <a:rPr lang="en-US" sz="3600" dirty="0" smtClean="0"/>
              <a:t>While </a:t>
            </a:r>
            <a:r>
              <a:rPr lang="en-US" sz="3600" dirty="0" smtClean="0"/>
              <a:t>reading:</a:t>
            </a:r>
          </a:p>
          <a:p>
            <a:pPr lvl="2"/>
            <a:r>
              <a:rPr lang="en-US" sz="3600" dirty="0" smtClean="0"/>
              <a:t>Define working memory</a:t>
            </a:r>
          </a:p>
          <a:p>
            <a:pPr lvl="2"/>
            <a:r>
              <a:rPr lang="en-US" sz="3600" dirty="0" smtClean="0"/>
              <a:t>Identify the two types of working memory</a:t>
            </a:r>
          </a:p>
          <a:p>
            <a:pPr lvl="2"/>
            <a:r>
              <a:rPr lang="en-US" sz="3600" dirty="0" smtClean="0"/>
              <a:t>State why working memory is important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6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Research</a:t>
            </a:r>
            <a:r>
              <a:rPr lang="en-US" dirty="0"/>
              <a:t> comprises "</a:t>
            </a:r>
            <a:r>
              <a:rPr lang="en-US" b="1" u="sng" dirty="0"/>
              <a:t>creative work </a:t>
            </a:r>
            <a:r>
              <a:rPr lang="en-US" dirty="0"/>
              <a:t>undertaken on a systematic basis </a:t>
            </a:r>
            <a:r>
              <a:rPr lang="en-US" b="1" u="sng" dirty="0"/>
              <a:t>in order to increase the stock of knowledge</a:t>
            </a:r>
            <a:r>
              <a:rPr lang="en-US" dirty="0"/>
              <a:t>, including knowledge of man, culture and society, and the use of this stock of knowledge </a:t>
            </a:r>
            <a:r>
              <a:rPr lang="en-US" b="1" u="sng" dirty="0"/>
              <a:t>to devise new applications</a:t>
            </a:r>
            <a:r>
              <a:rPr lang="en-US" dirty="0"/>
              <a:t>."</a:t>
            </a:r>
            <a:r>
              <a:rPr lang="en-US" baseline="30000" dirty="0">
                <a:hlinkClick r:id="rId2" action="ppaction://hlinkfile"/>
              </a:rPr>
              <a:t>[1]</a:t>
            </a:r>
            <a:r>
              <a:rPr lang="en-US" dirty="0"/>
              <a:t> It is used to establish or confirm facts, reaffirm the results of previous work, solve new or existing problems, support </a:t>
            </a:r>
            <a:r>
              <a:rPr lang="en-US" dirty="0">
                <a:hlinkClick r:id="rId3" action="ppaction://hlinkfile" tooltip="Theorem"/>
              </a:rPr>
              <a:t>theorems</a:t>
            </a:r>
            <a:r>
              <a:rPr lang="en-US" dirty="0"/>
              <a:t>, or develop new </a:t>
            </a:r>
            <a:r>
              <a:rPr lang="en-US" b="1" u="sng" dirty="0" smtClean="0">
                <a:hlinkClick r:id="rId4" action="ppaction://hlinkfile" tooltip="Theory"/>
              </a:rPr>
              <a:t>theories</a:t>
            </a:r>
            <a:r>
              <a:rPr lang="en-US" b="1" u="sng" dirty="0" smtClean="0"/>
              <a:t>…Approaches </a:t>
            </a:r>
            <a:r>
              <a:rPr lang="en-US" b="1" u="sng" dirty="0"/>
              <a:t>to research depend on </a:t>
            </a:r>
            <a:r>
              <a:rPr lang="en-US" dirty="0">
                <a:hlinkClick r:id="rId5" action="ppaction://hlinkfile" tooltip="Epistemology"/>
              </a:rPr>
              <a:t>epistemologies</a:t>
            </a:r>
            <a:r>
              <a:rPr lang="en-US" dirty="0"/>
              <a:t>, which vary considerably both within and between humanities and sciences. There are several forms of research: scientific, humanities, artistic, economic, </a:t>
            </a:r>
            <a:r>
              <a:rPr lang="en-US" dirty="0">
                <a:hlinkClick r:id="rId6" action="ppaction://hlinkfile" tooltip="Social research"/>
              </a:rPr>
              <a:t>social</a:t>
            </a:r>
            <a:r>
              <a:rPr lang="en-US" dirty="0"/>
              <a:t>, business, </a:t>
            </a:r>
            <a:r>
              <a:rPr lang="en-US" dirty="0">
                <a:hlinkClick r:id="rId7" action="ppaction://hlinkfile" tooltip="Marketing research"/>
              </a:rPr>
              <a:t>marketing</a:t>
            </a:r>
            <a:r>
              <a:rPr lang="en-US" dirty="0"/>
              <a:t>, </a:t>
            </a:r>
            <a:r>
              <a:rPr lang="en-US" dirty="0">
                <a:hlinkClick r:id="rId8" action="ppaction://hlinkfile" tooltip="Practitioner research"/>
              </a:rPr>
              <a:t>practitioner research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From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9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i="1" dirty="0"/>
              <a:t>Research Skills &amp; Critical Thinking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Research </a:t>
            </a:r>
            <a:r>
              <a:rPr lang="en-US" sz="4000" dirty="0"/>
              <a:t>and critical thinking go hand in hand. They both allow you to pursue your interest, learn something new, to hone your problem-solving skills and to challenge yourself using higher order thinking skills. </a:t>
            </a:r>
            <a:r>
              <a:rPr lang="en-US" sz="4000" b="1" u="sng" dirty="0"/>
              <a:t>An accumulation of </a:t>
            </a:r>
            <a:r>
              <a:rPr lang="en-US" sz="4000" b="1" u="sng" dirty="0" smtClean="0"/>
              <a:t>information </a:t>
            </a:r>
            <a:r>
              <a:rPr lang="en-US" sz="4000" b="1" u="sng" dirty="0"/>
              <a:t>is not research at all. We have to engage in reflective and independent thinking, using the information that is found during the research process, to </a:t>
            </a:r>
            <a:r>
              <a:rPr lang="en-US" sz="4000" b="1" u="sng" dirty="0" smtClean="0"/>
              <a:t>identify </a:t>
            </a:r>
            <a:r>
              <a:rPr lang="en-US" sz="4000" b="1" u="sng" dirty="0"/>
              <a:t>and understand the </a:t>
            </a:r>
            <a:r>
              <a:rPr lang="en-US" sz="4000" b="1" u="sng" dirty="0" smtClean="0"/>
              <a:t>relevance </a:t>
            </a:r>
            <a:r>
              <a:rPr lang="en-US" sz="4000" b="1" u="sng" dirty="0"/>
              <a:t>and importance of ideas. </a:t>
            </a:r>
            <a:r>
              <a:rPr lang="en-US" sz="4000" dirty="0"/>
              <a:t>Research is no longer limited to a library, museum, or in a laboratory. Now, research is available right at our fingertips. Digital content is so prevalent that the skills of critical </a:t>
            </a:r>
            <a:r>
              <a:rPr lang="en-US" sz="4000" dirty="0" smtClean="0"/>
              <a:t>thinking</a:t>
            </a:r>
            <a:r>
              <a:rPr lang="en-US" sz="4000" dirty="0"/>
              <a:t>, problem-solving, </a:t>
            </a:r>
            <a:r>
              <a:rPr lang="en-US" sz="4000" dirty="0" smtClean="0"/>
              <a:t>dissemination</a:t>
            </a:r>
            <a:r>
              <a:rPr lang="en-US" sz="4000" dirty="0"/>
              <a:t>, and analysis of such content is essential. Use the tools in this issue to help your students locate and make sense of the wealth of </a:t>
            </a:r>
            <a:r>
              <a:rPr lang="en-US" sz="4000" dirty="0" smtClean="0"/>
              <a:t>information </a:t>
            </a:r>
            <a:r>
              <a:rPr lang="en-US" sz="4000" dirty="0"/>
              <a:t>that can be found without ever stepping foot </a:t>
            </a:r>
            <a:r>
              <a:rPr lang="en-US" sz="4000" dirty="0" smtClean="0"/>
              <a:t>outside </a:t>
            </a:r>
            <a:r>
              <a:rPr lang="en-US" sz="4000" dirty="0"/>
              <a:t>the classroom. </a:t>
            </a:r>
            <a:endParaRPr lang="en-US" sz="4000" dirty="0" smtClean="0"/>
          </a:p>
          <a:p>
            <a:pPr marL="0" indent="0">
              <a:buNone/>
            </a:pPr>
            <a:r>
              <a:rPr lang="en-US" dirty="0" smtClean="0"/>
              <a:t>From PL Post March 14,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070" y="1600200"/>
            <a:ext cx="482185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26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Research Steps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56360"/>
            <a:ext cx="82296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#</a:t>
            </a:r>
            <a:r>
              <a:rPr lang="en-US" dirty="0"/>
              <a:t>1:  Define the Problem/Ask a Question-What is puzzling?</a:t>
            </a:r>
          </a:p>
          <a:p>
            <a:r>
              <a:rPr lang="en-US" dirty="0"/>
              <a:t>#2:  Review the Evidence-What have others found out?</a:t>
            </a:r>
          </a:p>
          <a:p>
            <a:r>
              <a:rPr lang="en-US" dirty="0"/>
              <a:t>#3:  Develop a Hypothesis or Thesis Statement-What is my guess?  What do I think?</a:t>
            </a:r>
          </a:p>
          <a:p>
            <a:r>
              <a:rPr lang="en-US" dirty="0"/>
              <a:t>#4:  Choose a Research Method-How am I going to collect data?  What research technique is best to use?</a:t>
            </a:r>
          </a:p>
          <a:p>
            <a:r>
              <a:rPr lang="en-US" dirty="0"/>
              <a:t>#5:  Gather Data/Information-experiment, interview, survey, read, analyze pictures, reference materials, internet</a:t>
            </a:r>
          </a:p>
          <a:p>
            <a:r>
              <a:rPr lang="en-US" dirty="0"/>
              <a:t>#6:  Analyze the Results/Make a Conclusion-What have I found out?</a:t>
            </a:r>
          </a:p>
          <a:p>
            <a:r>
              <a:rPr lang="en-US" dirty="0"/>
              <a:t>#7:  Report the Findings- What is important about what I discovered?   What is the most effective way to share my findings (written report, speech, </a:t>
            </a:r>
            <a:r>
              <a:rPr lang="en-US" dirty="0" err="1"/>
              <a:t>powerpoint</a:t>
            </a:r>
            <a:r>
              <a:rPr lang="en-US" dirty="0"/>
              <a:t>, movie, poster, </a:t>
            </a:r>
            <a:r>
              <a:rPr lang="en-US" dirty="0" err="1"/>
              <a:t>etc</a:t>
            </a:r>
            <a:r>
              <a:rPr lang="en-US" dirty="0"/>
              <a:t>)?</a:t>
            </a:r>
          </a:p>
          <a:p>
            <a:r>
              <a:rPr lang="en-US" dirty="0"/>
              <a:t>#8:  Assess Performance-Are there unanswered questions?  Were steps completed thoroughly and carefully?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2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a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Research Question:  </a:t>
            </a:r>
            <a:r>
              <a:rPr lang="en-US" sz="3000" dirty="0" smtClean="0"/>
              <a:t>Which is more dangerous:  a venomous snake or a constrictor snake?</a:t>
            </a:r>
          </a:p>
          <a:p>
            <a:pPr marL="0" indent="0">
              <a:buNone/>
            </a:pPr>
            <a:r>
              <a:rPr lang="en-US" dirty="0" smtClean="0"/>
              <a:t>   Research Methodologies:</a:t>
            </a:r>
          </a:p>
          <a:p>
            <a:pPr lvl="1"/>
            <a:r>
              <a:rPr lang="en-US" dirty="0" smtClean="0"/>
              <a:t>Fact-gathering (see graphic organizer)</a:t>
            </a:r>
          </a:p>
          <a:p>
            <a:pPr lvl="1"/>
            <a:r>
              <a:rPr lang="en-US" dirty="0" smtClean="0"/>
              <a:t>Survey (see form)</a:t>
            </a:r>
          </a:p>
          <a:p>
            <a:pPr lvl="1"/>
            <a:r>
              <a:rPr lang="en-US" dirty="0" smtClean="0"/>
              <a:t>Interview (see questions)</a:t>
            </a:r>
          </a:p>
          <a:p>
            <a:pPr lvl="1"/>
            <a:r>
              <a:rPr lang="en-US" dirty="0" smtClean="0"/>
              <a:t>Experiment (see recording sheet)</a:t>
            </a:r>
          </a:p>
          <a:p>
            <a:pPr lvl="1"/>
            <a:r>
              <a:rPr lang="en-US" dirty="0" smtClean="0"/>
              <a:t>Case Study (see reading comprehension)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7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Fact-Gathering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fiction books, non-fiction books, images, and internet sites to complete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93705"/>
              </p:ext>
            </p:extLst>
          </p:nvPr>
        </p:nvGraphicFramePr>
        <p:xfrm>
          <a:off x="1524000" y="2667000"/>
          <a:ext cx="6096000" cy="409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22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Venomous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Constrictor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Types (with</a:t>
                      </a:r>
                      <a:r>
                        <a:rPr lang="en-US" baseline="0" dirty="0" smtClean="0"/>
                        <a:t> habitat/location and size)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Why use this adaptation?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Speed</a:t>
                      </a:r>
                      <a:r>
                        <a:rPr lang="en-US" baseline="0" dirty="0" smtClean="0"/>
                        <a:t> of death of prey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How prey feels/reacts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humans injured</a:t>
                      </a:r>
                      <a:r>
                        <a:rPr lang="en-US" baseline="0" dirty="0" smtClean="0"/>
                        <a:t> per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5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Use tally marks to record the responses of at least 25 of your grade level peers</a:t>
            </a:r>
          </a:p>
          <a:p>
            <a:r>
              <a:rPr lang="en-US" dirty="0" smtClean="0"/>
              <a:t>Extension possibility:  complete a different survey for different grade levels and for adults:  do you notice any differences?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163711"/>
              </p:ext>
            </p:extLst>
          </p:nvPr>
        </p:nvGraphicFramePr>
        <p:xfrm>
          <a:off x="1524000" y="3962400"/>
          <a:ext cx="6096000" cy="2796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33500">
                <a:tc>
                  <a:txBody>
                    <a:bodyPr/>
                    <a:lstStyle/>
                    <a:p>
                      <a:r>
                        <a:rPr lang="en-US" dirty="0" smtClean="0"/>
                        <a:t>Which do you think is</a:t>
                      </a:r>
                      <a:r>
                        <a:rPr lang="en-US" baseline="0" dirty="0" smtClean="0"/>
                        <a:t> more dangerous: a venomous snake or a constrictor snake?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VENOMOUS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CONSTRICTOR</a:t>
                      </a:r>
                      <a:endParaRPr lang="en-US" dirty="0"/>
                    </a:p>
                  </a:txBody>
                  <a:tcPr/>
                </a:tc>
              </a:tr>
              <a:tr h="1333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6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Via phone or email, interview someone who works with snakes (pet store, nature center, state/national park, </a:t>
            </a:r>
            <a:r>
              <a:rPr lang="en-US" dirty="0" err="1" smtClean="0"/>
              <a:t>etc</a:t>
            </a:r>
            <a:r>
              <a:rPr lang="en-US" dirty="0" smtClean="0"/>
              <a:t>) AND someone who is afraid of snakes</a:t>
            </a:r>
          </a:p>
          <a:p>
            <a:r>
              <a:rPr lang="en-US" dirty="0" smtClean="0"/>
              <a:t>Sample Questions might include:</a:t>
            </a:r>
          </a:p>
          <a:p>
            <a:pPr lvl="1"/>
            <a:r>
              <a:rPr lang="en-US" dirty="0" smtClean="0"/>
              <a:t>Why do you think some people like snakes but some people are afraid of snakes?</a:t>
            </a:r>
          </a:p>
          <a:p>
            <a:pPr lvl="1"/>
            <a:r>
              <a:rPr lang="en-US" dirty="0" smtClean="0"/>
              <a:t>What do snakes do that helps the ecosystem?</a:t>
            </a:r>
          </a:p>
          <a:p>
            <a:pPr lvl="1"/>
            <a:r>
              <a:rPr lang="en-US" dirty="0" smtClean="0"/>
              <a:t>What animals are prey for snakes, and what animals are predators for snakes?</a:t>
            </a:r>
          </a:p>
          <a:p>
            <a:pPr lvl="1"/>
            <a:r>
              <a:rPr lang="en-US" dirty="0" smtClean="0"/>
              <a:t>How can humans protect themselves from a snake if necessary?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3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788</Words>
  <Application>Microsoft Office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What is “research”? Ann Scott Hanks  </vt:lpstr>
      <vt:lpstr>PowerPoint Presentation</vt:lpstr>
      <vt:lpstr>Research Skills &amp; Critical Thinking </vt:lpstr>
      <vt:lpstr>PowerPoint Presentation</vt:lpstr>
      <vt:lpstr>The Research Steps are:</vt:lpstr>
      <vt:lpstr>Example of a Research Project</vt:lpstr>
      <vt:lpstr>Fact-Gathering </vt:lpstr>
      <vt:lpstr>Survey</vt:lpstr>
      <vt:lpstr>Interview</vt:lpstr>
      <vt:lpstr>Experiment</vt:lpstr>
      <vt:lpstr>Case Study</vt:lpstr>
      <vt:lpstr>Research Presentation </vt:lpstr>
      <vt:lpstr>PowerPoint Presentation</vt:lpstr>
      <vt:lpstr>Working Memory</vt:lpstr>
    </vt:vector>
  </TitlesOfParts>
  <Company>FCSS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“research”?  What is “research” NOT?</dc:title>
  <dc:creator>Windows User</dc:creator>
  <cp:lastModifiedBy>Hanks, Ann Scott</cp:lastModifiedBy>
  <cp:revision>15</cp:revision>
  <dcterms:created xsi:type="dcterms:W3CDTF">2014-06-30T14:44:52Z</dcterms:created>
  <dcterms:modified xsi:type="dcterms:W3CDTF">2015-11-12T20:13:49Z</dcterms:modified>
</cp:coreProperties>
</file>