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73" r:id="rId6"/>
    <p:sldId id="276" r:id="rId7"/>
    <p:sldId id="274" r:id="rId8"/>
    <p:sldId id="275" r:id="rId9"/>
    <p:sldId id="267" r:id="rId10"/>
    <p:sldId id="270" r:id="rId11"/>
    <p:sldId id="271" r:id="rId12"/>
    <p:sldId id="272" r:id="rId13"/>
    <p:sldId id="268" r:id="rId14"/>
    <p:sldId id="27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A6272-5494-496F-A29B-7CD07836D2F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720042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A6272-5494-496F-A29B-7CD07836D2F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684746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A6272-5494-496F-A29B-7CD07836D2F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85418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A6272-5494-496F-A29B-7CD07836D2F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594888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A6272-5494-496F-A29B-7CD07836D2F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836789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A6272-5494-496F-A29B-7CD07836D2F9}"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1656544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A6272-5494-496F-A29B-7CD07836D2F9}"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3357310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A6272-5494-496F-A29B-7CD07836D2F9}"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3809475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A6272-5494-496F-A29B-7CD07836D2F9}"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1497370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A6272-5494-496F-A29B-7CD07836D2F9}"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3967403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A6272-5494-496F-A29B-7CD07836D2F9}"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85985-F0B4-4B81-BE34-50B579CEDFFA}" type="slidenum">
              <a:rPr lang="en-US" smtClean="0"/>
              <a:t>‹#›</a:t>
            </a:fld>
            <a:endParaRPr lang="en-US"/>
          </a:p>
        </p:txBody>
      </p:sp>
    </p:spTree>
    <p:extLst>
      <p:ext uri="{BB962C8B-B14F-4D97-AF65-F5344CB8AC3E}">
        <p14:creationId xmlns:p14="http://schemas.microsoft.com/office/powerpoint/2010/main" val="2321417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A6272-5494-496F-A29B-7CD07836D2F9}"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85985-F0B4-4B81-BE34-50B579CEDFFA}" type="slidenum">
              <a:rPr lang="en-US" smtClean="0"/>
              <a:t>‹#›</a:t>
            </a:fld>
            <a:endParaRPr lang="en-US"/>
          </a:p>
        </p:txBody>
      </p:sp>
    </p:spTree>
    <p:extLst>
      <p:ext uri="{BB962C8B-B14F-4D97-AF65-F5344CB8AC3E}">
        <p14:creationId xmlns:p14="http://schemas.microsoft.com/office/powerpoint/2010/main" val="4556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youtube.com/watch?v=a9AgBAbDCH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youtube.com/watch?v=y5PbnpM2zS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Zc1vK-Fvk"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hNaJO8qDwA"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V5z0vfQzu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UIvuryV9Jo"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PnNVc6Z2w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583362"/>
          </a:xfrm>
        </p:spPr>
        <p:txBody>
          <a:bodyPr>
            <a:normAutofit fontScale="85000" lnSpcReduction="10000"/>
          </a:bodyPr>
          <a:lstStyle/>
          <a:p>
            <a:pPr marL="0" indent="0">
              <a:buNone/>
            </a:pPr>
            <a:r>
              <a:rPr lang="en-US" dirty="0"/>
              <a:t>Brainteaser games for kids are a fun way to learn and practice math and logic skills, critical thinking skills, and language skills. Students solve puzzles, search for hidden pictures, learn fun facts, master mazes, and solve whodunit mysteries.  </a:t>
            </a:r>
            <a:r>
              <a:rPr lang="en-US" dirty="0" smtClean="0"/>
              <a:t>This helps students learn how </a:t>
            </a:r>
            <a:r>
              <a:rPr lang="en-US" dirty="0"/>
              <a:t>to take turns, collaborate, be patient, work in groups, problem solve, </a:t>
            </a:r>
            <a:r>
              <a:rPr lang="en-US" dirty="0" smtClean="0"/>
              <a:t>all </a:t>
            </a:r>
            <a:r>
              <a:rPr lang="en-US" dirty="0"/>
              <a:t>lifelong </a:t>
            </a:r>
            <a:r>
              <a:rPr lang="en-US" dirty="0" smtClean="0"/>
              <a:t>skills, </a:t>
            </a:r>
            <a:r>
              <a:rPr lang="en-US" dirty="0"/>
              <a:t>through fun and play</a:t>
            </a:r>
            <a:r>
              <a:rPr lang="en-US" dirty="0" smtClean="0"/>
              <a:t>.</a:t>
            </a:r>
          </a:p>
          <a:p>
            <a:pPr marL="0" indent="0">
              <a:buNone/>
            </a:pPr>
            <a:r>
              <a:rPr lang="en-US" dirty="0"/>
              <a:t>Whether it's video games, board games, or card games, playing a game requires a certain amount of skill. Learning a new game requires procedural memory and processing ability. Many games require strategy and use of complex logical reasoning. Many also require counting and even more complicated mathematical reasoning. Games played in groups require building social skills.</a:t>
            </a:r>
            <a:br>
              <a:rPr lang="en-US" dirty="0"/>
            </a:br>
            <a:r>
              <a:rPr lang="en-US" dirty="0"/>
              <a:t/>
            </a:r>
            <a:br>
              <a:rPr lang="en-US" dirty="0"/>
            </a:br>
            <a:endParaRPr lang="en-US" dirty="0"/>
          </a:p>
        </p:txBody>
      </p:sp>
    </p:spTree>
    <p:extLst>
      <p:ext uri="{BB962C8B-B14F-4D97-AF65-F5344CB8AC3E}">
        <p14:creationId xmlns:p14="http://schemas.microsoft.com/office/powerpoint/2010/main" val="41186598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297545"/>
            <a:ext cx="4560455" cy="4560455"/>
          </a:xfrm>
          <a:prstGeom prst="rect">
            <a:avLst/>
          </a:prstGeom>
          <a:ln w="38100" cap="sq">
            <a:noFill/>
            <a:prstDash val="solid"/>
            <a:miter lim="800000"/>
          </a:ln>
          <a:effectLst>
            <a:outerShdw blurRad="50800" dist="38100" dir="2700000" algn="tl" rotWithShape="0">
              <a:schemeClr val="bg1">
                <a:alpha val="43000"/>
              </a:schemeClr>
            </a:outerShdw>
          </a:effectLst>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762000" y="685800"/>
            <a:ext cx="2895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 players (or work in teams of two).</a:t>
            </a:r>
          </a:p>
          <a:p>
            <a:pPr marL="285750" indent="-285750">
              <a:buFont typeface="Arial" panose="020B0604020202020204" pitchFamily="34" charset="0"/>
              <a:buChar char="•"/>
            </a:pPr>
            <a:r>
              <a:rPr lang="en-US" dirty="0" smtClean="0"/>
              <a:t>Timer</a:t>
            </a:r>
          </a:p>
          <a:p>
            <a:pPr marL="285750" indent="-285750">
              <a:buFont typeface="Arial" panose="020B0604020202020204" pitchFamily="34" charset="0"/>
              <a:buChar char="•"/>
            </a:pPr>
            <a:r>
              <a:rPr lang="en-US" dirty="0" smtClean="0"/>
              <a:t>Combine the pieces to match the image on the Challenge Card.</a:t>
            </a:r>
          </a:p>
          <a:p>
            <a:pPr marL="285750" indent="-285750">
              <a:buFont typeface="Arial" panose="020B0604020202020204" pitchFamily="34" charset="0"/>
              <a:buChar char="•"/>
            </a:pPr>
            <a:r>
              <a:rPr lang="en-US" dirty="0" smtClean="0"/>
              <a:t>Remove the five puzzle pieces from bag and place on table.</a:t>
            </a:r>
          </a:p>
          <a:p>
            <a:pPr marL="285750" indent="-285750">
              <a:buFont typeface="Arial" panose="020B0604020202020204" pitchFamily="34" charset="0"/>
              <a:buChar char="•"/>
            </a:pPr>
            <a:r>
              <a:rPr lang="en-US" dirty="0" smtClean="0"/>
              <a:t>Select Challenge Card from deck (cards are numbered and in order 1-60).</a:t>
            </a:r>
          </a:p>
          <a:p>
            <a:pPr marL="285750" indent="-285750">
              <a:buFont typeface="Arial" panose="020B0604020202020204" pitchFamily="34" charset="0"/>
              <a:buChar char="•"/>
            </a:pPr>
            <a:r>
              <a:rPr lang="en-US" dirty="0" smtClean="0"/>
              <a:t>Assemble the pieces to match the image on the card while other player keeps time.</a:t>
            </a:r>
            <a:endParaRPr lang="en-US" dirty="0"/>
          </a:p>
        </p:txBody>
      </p:sp>
    </p:spTree>
    <p:extLst>
      <p:ext uri="{BB962C8B-B14F-4D97-AF65-F5344CB8AC3E}">
        <p14:creationId xmlns:p14="http://schemas.microsoft.com/office/powerpoint/2010/main" val="854378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 y="3505200"/>
            <a:ext cx="2514600" cy="27509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46138"/>
            <a:ext cx="2889209" cy="29469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84684"/>
            <a:ext cx="3077755" cy="2539148"/>
          </a:xfrm>
          <a:prstGeom prst="rect">
            <a:avLst/>
          </a:prstGeom>
        </p:spPr>
      </p:pic>
      <p:sp>
        <p:nvSpPr>
          <p:cNvPr id="10" name="Content Placeholder 9"/>
          <p:cNvSpPr>
            <a:spLocks noGrp="1"/>
          </p:cNvSpPr>
          <p:nvPr>
            <p:ph idx="1"/>
          </p:nvPr>
        </p:nvSpPr>
        <p:spPr/>
        <p:txBody>
          <a:bodyPr/>
          <a:lstStyle/>
          <a:p>
            <a:endParaRPr lang="en-US" dirty="0"/>
          </a:p>
        </p:txBody>
      </p:sp>
    </p:spTree>
    <p:extLst>
      <p:ext uri="{BB962C8B-B14F-4D97-AF65-F5344CB8AC3E}">
        <p14:creationId xmlns:p14="http://schemas.microsoft.com/office/powerpoint/2010/main" val="1146177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3981450" cy="3981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0128">
            <a:off x="3396982" y="3119627"/>
            <a:ext cx="4634118" cy="2777155"/>
          </a:xfrm>
          <a:prstGeom prst="rect">
            <a:avLst/>
          </a:prstGeom>
        </p:spPr>
      </p:pic>
      <p:sp>
        <p:nvSpPr>
          <p:cNvPr id="6" name="Rectangle 5"/>
          <p:cNvSpPr/>
          <p:nvPr/>
        </p:nvSpPr>
        <p:spPr>
          <a:xfrm>
            <a:off x="381000" y="5943600"/>
            <a:ext cx="5105400" cy="646331"/>
          </a:xfrm>
          <a:prstGeom prst="rect">
            <a:avLst/>
          </a:prstGeom>
        </p:spPr>
        <p:txBody>
          <a:bodyPr wrap="square">
            <a:spAutoFit/>
          </a:bodyPr>
          <a:lstStyle/>
          <a:p>
            <a:r>
              <a:rPr lang="en-US" dirty="0">
                <a:hlinkClick r:id="rId4"/>
              </a:rPr>
              <a:t>http://</a:t>
            </a:r>
            <a:r>
              <a:rPr lang="en-US" dirty="0" smtClean="0">
                <a:hlinkClick r:id="rId4"/>
              </a:rPr>
              <a:t>www.youtube.com/watch?v=a9AgBAbDCHQ</a:t>
            </a:r>
            <a:endParaRPr lang="en-US" dirty="0" smtClean="0"/>
          </a:p>
          <a:p>
            <a:endParaRPr lang="en-US" dirty="0"/>
          </a:p>
        </p:txBody>
      </p:sp>
    </p:spTree>
    <p:extLst>
      <p:ext uri="{BB962C8B-B14F-4D97-AF65-F5344CB8AC3E}">
        <p14:creationId xmlns:p14="http://schemas.microsoft.com/office/powerpoint/2010/main" val="319870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057400"/>
            <a:ext cx="4524664" cy="45246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4762500" cy="4762500"/>
          </a:xfrm>
          <a:prstGeom prst="rect">
            <a:avLst/>
          </a:prstGeom>
        </p:spPr>
      </p:pic>
      <p:sp>
        <p:nvSpPr>
          <p:cNvPr id="6" name="Rectangle 5"/>
          <p:cNvSpPr/>
          <p:nvPr/>
        </p:nvSpPr>
        <p:spPr>
          <a:xfrm>
            <a:off x="228600" y="5791200"/>
            <a:ext cx="5257800" cy="646331"/>
          </a:xfrm>
          <a:prstGeom prst="rect">
            <a:avLst/>
          </a:prstGeom>
        </p:spPr>
        <p:txBody>
          <a:bodyPr wrap="square">
            <a:spAutoFit/>
          </a:bodyPr>
          <a:lstStyle/>
          <a:p>
            <a:r>
              <a:rPr lang="en-US" dirty="0">
                <a:hlinkClick r:id="rId4"/>
              </a:rPr>
              <a:t>http://</a:t>
            </a:r>
            <a:r>
              <a:rPr lang="en-US" dirty="0" smtClean="0">
                <a:hlinkClick r:id="rId4"/>
              </a:rPr>
              <a:t>www.youtube.com/watch?v=y5PbnpM2zSA</a:t>
            </a:r>
            <a:endParaRPr lang="en-US" dirty="0" smtClean="0"/>
          </a:p>
          <a:p>
            <a:endParaRPr lang="en-US" dirty="0"/>
          </a:p>
        </p:txBody>
      </p:sp>
    </p:spTree>
    <p:extLst>
      <p:ext uri="{BB962C8B-B14F-4D97-AF65-F5344CB8AC3E}">
        <p14:creationId xmlns:p14="http://schemas.microsoft.com/office/powerpoint/2010/main" val="3760437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57500"/>
            <a:ext cx="3810000" cy="3810000"/>
          </a:xfrm>
          <a:prstGeom prst="rect">
            <a:avLst/>
          </a:prstGeom>
        </p:spPr>
      </p:pic>
      <p:sp>
        <p:nvSpPr>
          <p:cNvPr id="5" name="Rectangle 4"/>
          <p:cNvSpPr/>
          <p:nvPr/>
        </p:nvSpPr>
        <p:spPr>
          <a:xfrm>
            <a:off x="3810000" y="6021169"/>
            <a:ext cx="4724400" cy="646331"/>
          </a:xfrm>
          <a:prstGeom prst="rect">
            <a:avLst/>
          </a:prstGeom>
        </p:spPr>
        <p:txBody>
          <a:bodyPr wrap="square">
            <a:spAutoFit/>
          </a:bodyPr>
          <a:lstStyle/>
          <a:p>
            <a:r>
              <a:rPr lang="en-US" dirty="0">
                <a:hlinkClick r:id="rId3"/>
              </a:rPr>
              <a:t>http://www.youtube.com/watch?v=-</a:t>
            </a:r>
            <a:r>
              <a:rPr lang="en-US" dirty="0" smtClean="0">
                <a:hlinkClick r:id="rId3"/>
              </a:rPr>
              <a:t>tZc1vK-Fvk</a:t>
            </a:r>
            <a:endParaRPr lang="en-US" dirty="0" smtClean="0"/>
          </a:p>
          <a:p>
            <a:endParaRPr lang="en-US" dirty="0"/>
          </a:p>
        </p:txBody>
      </p:sp>
      <p:sp>
        <p:nvSpPr>
          <p:cNvPr id="6" name="TextBox 5"/>
          <p:cNvSpPr txBox="1"/>
          <p:nvPr/>
        </p:nvSpPr>
        <p:spPr>
          <a:xfrm>
            <a:off x="1219200" y="457200"/>
            <a:ext cx="7391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6 player</a:t>
            </a:r>
          </a:p>
          <a:p>
            <a:pPr marL="285750" indent="-285750">
              <a:buFont typeface="Arial" panose="020B0604020202020204" pitchFamily="34" charset="0"/>
              <a:buChar char="•"/>
            </a:pPr>
            <a:r>
              <a:rPr lang="en-US" dirty="0" smtClean="0"/>
              <a:t>Each player takes a playing mat and chooses a set of pattern tiles (16 tiles with same shape cut-out in center).</a:t>
            </a:r>
          </a:p>
          <a:p>
            <a:pPr marL="285750" indent="-285750">
              <a:buFont typeface="Arial" panose="020B0604020202020204" pitchFamily="34" charset="0"/>
              <a:buChar char="•"/>
            </a:pPr>
            <a:r>
              <a:rPr lang="en-US" dirty="0" smtClean="0"/>
              <a:t>Each player places their set in a random stack in front of them with mat. </a:t>
            </a:r>
          </a:p>
          <a:p>
            <a:pPr marL="285750" indent="-285750">
              <a:buFont typeface="Arial" panose="020B0604020202020204" pitchFamily="34" charset="0"/>
              <a:buChar char="•"/>
            </a:pPr>
            <a:r>
              <a:rPr lang="en-US" dirty="0" smtClean="0"/>
              <a:t>Shuffled puzzle cards face down in center of all players.</a:t>
            </a:r>
          </a:p>
          <a:p>
            <a:pPr marL="285750" indent="-285750">
              <a:buFont typeface="Arial" panose="020B0604020202020204" pitchFamily="34" charset="0"/>
              <a:buChar char="•"/>
            </a:pPr>
            <a:r>
              <a:rPr lang="en-US" dirty="0" smtClean="0"/>
              <a:t>Turn over first puzzle card</a:t>
            </a:r>
          </a:p>
          <a:p>
            <a:pPr marL="285750" indent="-285750">
              <a:buFont typeface="Arial" panose="020B0604020202020204" pitchFamily="34" charset="0"/>
              <a:buChar char="•"/>
            </a:pPr>
            <a:r>
              <a:rPr lang="en-US" dirty="0" smtClean="0"/>
              <a:t>All players race to arrange their pattern tiles to recreate puzzle shown on card.</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765524"/>
            <a:ext cx="2277755" cy="1905722"/>
          </a:xfrm>
          <a:prstGeom prst="rect">
            <a:avLst/>
          </a:prstGeom>
        </p:spPr>
      </p:pic>
      <p:sp>
        <p:nvSpPr>
          <p:cNvPr id="8" name="TextBox 7"/>
          <p:cNvSpPr txBox="1"/>
          <p:nvPr/>
        </p:nvSpPr>
        <p:spPr>
          <a:xfrm>
            <a:off x="4214091" y="4774299"/>
            <a:ext cx="4419600" cy="1200329"/>
          </a:xfrm>
          <a:prstGeom prst="rect">
            <a:avLst/>
          </a:prstGeom>
          <a:noFill/>
        </p:spPr>
        <p:txBody>
          <a:bodyPr wrap="square" rtlCol="0">
            <a:spAutoFit/>
          </a:bodyPr>
          <a:lstStyle/>
          <a:p>
            <a:r>
              <a:rPr lang="en-US" dirty="0" smtClean="0"/>
              <a:t>Each pair of patterned tiles in a set has either a black or white flip side. Which is the correct side to use? Choose the wrong one and your puzzle doesn’t work!</a:t>
            </a:r>
            <a:endParaRPr lang="en-US" dirty="0"/>
          </a:p>
        </p:txBody>
      </p:sp>
    </p:spTree>
    <p:extLst>
      <p:ext uri="{BB962C8B-B14F-4D97-AF65-F5344CB8AC3E}">
        <p14:creationId xmlns:p14="http://schemas.microsoft.com/office/powerpoint/2010/main" val="319870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76400"/>
            <a:ext cx="5029200" cy="5029200"/>
          </a:xfrm>
          <a:prstGeom prst="rect">
            <a:avLst/>
          </a:prstGeom>
        </p:spPr>
      </p:pic>
      <p:sp>
        <p:nvSpPr>
          <p:cNvPr id="5" name="TextBox 4"/>
          <p:cNvSpPr txBox="1"/>
          <p:nvPr/>
        </p:nvSpPr>
        <p:spPr>
          <a:xfrm>
            <a:off x="2925618" y="762000"/>
            <a:ext cx="5334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 player (or work in teams of two).</a:t>
            </a:r>
          </a:p>
          <a:p>
            <a:pPr marL="285750" indent="-285750">
              <a:buFont typeface="Arial" panose="020B0604020202020204" pitchFamily="34" charset="0"/>
              <a:buChar char="•"/>
            </a:pPr>
            <a:r>
              <a:rPr lang="en-US" dirty="0" smtClean="0"/>
              <a:t>Timer</a:t>
            </a:r>
          </a:p>
          <a:p>
            <a:pPr marL="285750" indent="-285750">
              <a:buFont typeface="Arial" panose="020B0604020202020204" pitchFamily="34" charset="0"/>
              <a:buChar char="•"/>
            </a:pPr>
            <a:r>
              <a:rPr lang="en-US" dirty="0" smtClean="0"/>
              <a:t>Remove pieces from game bag.</a:t>
            </a:r>
          </a:p>
          <a:p>
            <a:pPr marL="285750" indent="-285750">
              <a:buFont typeface="Arial" panose="020B0604020202020204" pitchFamily="34" charset="0"/>
              <a:buChar char="•"/>
            </a:pPr>
            <a:r>
              <a:rPr lang="en-US" dirty="0" smtClean="0"/>
              <a:t>Select a Challenge Card from deck.</a:t>
            </a:r>
          </a:p>
          <a:p>
            <a:pPr marL="285750" indent="-285750">
              <a:buFont typeface="Arial" panose="020B0604020202020204" pitchFamily="34" charset="0"/>
              <a:buChar char="•"/>
            </a:pPr>
            <a:r>
              <a:rPr lang="en-US" dirty="0" smtClean="0"/>
              <a:t>All pieces MUST lie flat within the game tray.</a:t>
            </a:r>
          </a:p>
          <a:p>
            <a:pPr marL="285750" indent="-285750">
              <a:buFont typeface="Arial" panose="020B0604020202020204" pitchFamily="34" charset="0"/>
              <a:buChar char="•"/>
            </a:pPr>
            <a:r>
              <a:rPr lang="en-US" dirty="0" smtClean="0"/>
              <a:t>You can turn or flip the pieces any way needed to complete the image.</a:t>
            </a:r>
          </a:p>
          <a:p>
            <a:pPr marL="285750" indent="-285750">
              <a:buFont typeface="Arial" panose="020B0604020202020204" pitchFamily="34" charset="0"/>
              <a:buChar char="•"/>
            </a:pPr>
            <a:r>
              <a:rPr lang="en-US" dirty="0"/>
              <a:t>Assemble the pieces to match the image on the card while other player keeps time.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6" name="TextBox 5"/>
          <p:cNvSpPr txBox="1"/>
          <p:nvPr/>
        </p:nvSpPr>
        <p:spPr>
          <a:xfrm>
            <a:off x="5105400" y="3733800"/>
            <a:ext cx="3322782" cy="2062103"/>
          </a:xfrm>
          <a:prstGeom prst="rect">
            <a:avLst/>
          </a:prstGeom>
          <a:noFill/>
        </p:spPr>
        <p:txBody>
          <a:bodyPr wrap="square" rtlCol="0">
            <a:spAutoFit/>
          </a:bodyPr>
          <a:lstStyle/>
          <a:p>
            <a:r>
              <a:rPr lang="en-US" sz="1600" i="1" u="sng" dirty="0" smtClean="0"/>
              <a:t>ONLY</a:t>
            </a:r>
            <a:r>
              <a:rPr lang="en-US" sz="1600" dirty="0" smtClean="0"/>
              <a:t> if you get stuck:   Hints on back of each Challenge Card.</a:t>
            </a:r>
          </a:p>
          <a:p>
            <a:endParaRPr lang="en-US" sz="1600" dirty="0"/>
          </a:p>
          <a:p>
            <a:pPr marL="285750" indent="-285750">
              <a:buFont typeface="Arial" panose="020B0604020202020204" pitchFamily="34" charset="0"/>
              <a:buChar char="•"/>
            </a:pPr>
            <a:r>
              <a:rPr lang="en-US" sz="1600" dirty="0" smtClean="0"/>
              <a:t>HINT 1 shows the six red pieces that form the image.</a:t>
            </a:r>
          </a:p>
          <a:p>
            <a:endParaRPr lang="en-US" sz="1600" dirty="0"/>
          </a:p>
          <a:p>
            <a:pPr marL="285750" indent="-285750">
              <a:buFont typeface="Arial" panose="020B0604020202020204" pitchFamily="34" charset="0"/>
              <a:buChar char="•"/>
            </a:pPr>
            <a:r>
              <a:rPr lang="en-US" sz="1600" dirty="0" smtClean="0"/>
              <a:t>HINT 2 shows the eight yellow pieces that form the background.</a:t>
            </a:r>
            <a:endParaRPr lang="en-US" sz="1600" dirty="0"/>
          </a:p>
        </p:txBody>
      </p:sp>
    </p:spTree>
    <p:extLst>
      <p:ext uri="{BB962C8B-B14F-4D97-AF65-F5344CB8AC3E}">
        <p14:creationId xmlns:p14="http://schemas.microsoft.com/office/powerpoint/2010/main" val="319870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5638800" cy="5638800"/>
          </a:xfrm>
          <a:prstGeom prst="rect">
            <a:avLst/>
          </a:prstGeom>
          <a:ln w="38100" cap="sq">
            <a:noFill/>
            <a:prstDash val="solid"/>
            <a:miter lim="800000"/>
          </a:ln>
          <a:effectLst>
            <a:outerShdw blurRad="50800" dist="38100" dir="2700000" algn="tl" rotWithShape="0">
              <a:schemeClr val="bg1">
                <a:alpha val="43000"/>
              </a:schemeClr>
            </a:outerShdw>
          </a:effectLst>
        </p:spPr>
      </p:pic>
      <p:sp>
        <p:nvSpPr>
          <p:cNvPr id="11" name="TextBox 10"/>
          <p:cNvSpPr txBox="1"/>
          <p:nvPr/>
        </p:nvSpPr>
        <p:spPr>
          <a:xfrm>
            <a:off x="5638800" y="152400"/>
            <a:ext cx="3124200" cy="646330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4 players</a:t>
            </a:r>
          </a:p>
          <a:p>
            <a:pPr marL="285750" indent="-285750">
              <a:buFont typeface="Arial" panose="020B0604020202020204" pitchFamily="34" charset="0"/>
              <a:buChar char="•"/>
            </a:pPr>
            <a:r>
              <a:rPr lang="en-US" dirty="0" smtClean="0"/>
              <a:t>Paper and pencil</a:t>
            </a:r>
          </a:p>
          <a:p>
            <a:pPr marL="285750" indent="-285750">
              <a:buFont typeface="Arial" panose="020B0604020202020204" pitchFamily="34" charset="0"/>
              <a:buChar char="•"/>
            </a:pPr>
            <a:r>
              <a:rPr lang="en-US" dirty="0" smtClean="0"/>
              <a:t>Strategically create lines of color and shape</a:t>
            </a:r>
          </a:p>
          <a:p>
            <a:pPr marL="285750" indent="-285750">
              <a:buFont typeface="Arial" panose="020B0604020202020204" pitchFamily="34" charset="0"/>
              <a:buChar char="•"/>
            </a:pPr>
            <a:r>
              <a:rPr lang="en-US" dirty="0" smtClean="0"/>
              <a:t>Each player draws six tiles and places them face down</a:t>
            </a:r>
          </a:p>
          <a:p>
            <a:pPr marL="285750" indent="-285750">
              <a:buFont typeface="Arial" panose="020B0604020202020204" pitchFamily="34" charset="0"/>
              <a:buChar char="•"/>
            </a:pPr>
            <a:r>
              <a:rPr lang="en-US" dirty="0" smtClean="0"/>
              <a:t>Each player reveals the highest number of tiles with similar attributes (either color or shape). The player with highest number starts the game.</a:t>
            </a:r>
          </a:p>
          <a:p>
            <a:pPr marL="285750" indent="-285750">
              <a:buFont typeface="Arial" panose="020B0604020202020204" pitchFamily="34" charset="0"/>
              <a:buChar char="•"/>
            </a:pPr>
            <a:r>
              <a:rPr lang="en-US" dirty="0" smtClean="0"/>
              <a:t>After each turn draw tiles from bag to make six.</a:t>
            </a:r>
          </a:p>
          <a:p>
            <a:pPr marL="285750" indent="-285750">
              <a:buFont typeface="Arial" panose="020B0604020202020204" pitchFamily="34" charset="0"/>
              <a:buChar char="•"/>
            </a:pPr>
            <a:r>
              <a:rPr lang="en-US" dirty="0" smtClean="0"/>
              <a:t>Scoring: one point for each tile in line you create (including existing tiles in line).  Two points if part of two lines.</a:t>
            </a:r>
          </a:p>
          <a:p>
            <a:pPr marL="285750" indent="-285750">
              <a:buFont typeface="Arial" panose="020B0604020202020204" pitchFamily="34" charset="0"/>
              <a:buChar char="•"/>
            </a:pPr>
            <a:r>
              <a:rPr lang="en-US" dirty="0" smtClean="0"/>
              <a:t>A </a:t>
            </a:r>
            <a:r>
              <a:rPr lang="en-US" dirty="0" err="1" smtClean="0"/>
              <a:t>Qwirkle</a:t>
            </a:r>
            <a:r>
              <a:rPr lang="en-US" dirty="0" smtClean="0"/>
              <a:t> is a line of six tiles which scores 6 points for the tiles and an additional 6 bonus points.</a:t>
            </a:r>
          </a:p>
        </p:txBody>
      </p:sp>
      <p:sp>
        <p:nvSpPr>
          <p:cNvPr id="12" name="Rectangle 11"/>
          <p:cNvSpPr/>
          <p:nvPr/>
        </p:nvSpPr>
        <p:spPr>
          <a:xfrm>
            <a:off x="228600" y="5638800"/>
            <a:ext cx="5181600" cy="646331"/>
          </a:xfrm>
          <a:prstGeom prst="rect">
            <a:avLst/>
          </a:prstGeom>
        </p:spPr>
        <p:txBody>
          <a:bodyPr wrap="square">
            <a:spAutoFit/>
          </a:bodyPr>
          <a:lstStyle/>
          <a:p>
            <a:r>
              <a:rPr lang="en-US" dirty="0">
                <a:hlinkClick r:id="rId3"/>
              </a:rPr>
              <a:t>http://</a:t>
            </a:r>
            <a:r>
              <a:rPr lang="en-US" dirty="0" smtClean="0">
                <a:hlinkClick r:id="rId3"/>
              </a:rPr>
              <a:t>www.youtube.com/watch?v=BhNaJO8qDwA</a:t>
            </a:r>
            <a:endParaRPr lang="en-US" dirty="0" smtClean="0"/>
          </a:p>
          <a:p>
            <a:endParaRPr lang="en-US" dirty="0"/>
          </a:p>
        </p:txBody>
      </p:sp>
    </p:spTree>
    <p:extLst>
      <p:ext uri="{BB962C8B-B14F-4D97-AF65-F5344CB8AC3E}">
        <p14:creationId xmlns:p14="http://schemas.microsoft.com/office/powerpoint/2010/main" val="2011935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4198520" cy="5105400"/>
          </a:xfrm>
          <a:prstGeom prst="rect">
            <a:avLst/>
          </a:prstGeom>
        </p:spPr>
      </p:pic>
      <p:sp>
        <p:nvSpPr>
          <p:cNvPr id="9" name="TextBox 8"/>
          <p:cNvSpPr txBox="1"/>
          <p:nvPr/>
        </p:nvSpPr>
        <p:spPr>
          <a:xfrm>
            <a:off x="5410200" y="609600"/>
            <a:ext cx="29718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10" name="TextBox 9"/>
          <p:cNvSpPr txBox="1"/>
          <p:nvPr/>
        </p:nvSpPr>
        <p:spPr>
          <a:xfrm>
            <a:off x="5181600" y="794266"/>
            <a:ext cx="3276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4 players, paper &amp; pencils.</a:t>
            </a:r>
          </a:p>
          <a:p>
            <a:pPr marL="285750" indent="-285750">
              <a:buFont typeface="Arial" panose="020B0604020202020204" pitchFamily="34" charset="0"/>
              <a:buChar char="•"/>
            </a:pPr>
            <a:r>
              <a:rPr lang="en-US" dirty="0" smtClean="0"/>
              <a:t>Each players draws 4 cards and places them on stands.</a:t>
            </a:r>
          </a:p>
          <a:p>
            <a:pPr marL="285750" indent="-285750">
              <a:buFont typeface="Arial" panose="020B0604020202020204" pitchFamily="34" charset="0"/>
              <a:buChar char="•"/>
            </a:pPr>
            <a:r>
              <a:rPr lang="en-US" dirty="0" smtClean="0"/>
              <a:t>Begin by matching a tile to the edge of the starter tile.</a:t>
            </a:r>
          </a:p>
          <a:p>
            <a:pPr marL="285750" indent="-285750">
              <a:buFont typeface="Arial" panose="020B0604020202020204" pitchFamily="34" charset="0"/>
              <a:buChar char="•"/>
            </a:pPr>
            <a:r>
              <a:rPr lang="en-US" dirty="0" smtClean="0"/>
              <a:t>Score by counting the dots on the tile matched to NOT the tile you placed.</a:t>
            </a:r>
          </a:p>
          <a:p>
            <a:pPr marL="285750" indent="-285750">
              <a:buFont typeface="Arial" panose="020B0604020202020204" pitchFamily="34" charset="0"/>
              <a:buChar char="•"/>
            </a:pPr>
            <a:r>
              <a:rPr lang="en-US" dirty="0" smtClean="0"/>
              <a:t>Object to match tiles with the highest number of dots.</a:t>
            </a:r>
          </a:p>
          <a:p>
            <a:pPr marL="285750" indent="-285750">
              <a:buFont typeface="Arial" panose="020B0604020202020204" pitchFamily="34" charset="0"/>
              <a:buChar char="•"/>
            </a:pPr>
            <a:r>
              <a:rPr lang="en-US" dirty="0" smtClean="0"/>
              <a:t>Continue until all tiles have been played.</a:t>
            </a:r>
          </a:p>
          <a:p>
            <a:pPr marL="285750" indent="-285750">
              <a:buFont typeface="Arial" panose="020B0604020202020204" pitchFamily="34" charset="0"/>
              <a:buChar char="•"/>
            </a:pPr>
            <a:r>
              <a:rPr lang="en-US" dirty="0" smtClean="0"/>
              <a:t>The player with the highest score wins.</a:t>
            </a:r>
            <a:endParaRPr lang="en-US" dirty="0"/>
          </a:p>
        </p:txBody>
      </p:sp>
      <p:sp>
        <p:nvSpPr>
          <p:cNvPr id="11" name="Rectangle 10"/>
          <p:cNvSpPr/>
          <p:nvPr/>
        </p:nvSpPr>
        <p:spPr>
          <a:xfrm>
            <a:off x="304800" y="5638800"/>
            <a:ext cx="5105400" cy="646331"/>
          </a:xfrm>
          <a:prstGeom prst="rect">
            <a:avLst/>
          </a:prstGeom>
        </p:spPr>
        <p:txBody>
          <a:bodyPr wrap="square">
            <a:spAutoFit/>
          </a:bodyPr>
          <a:lstStyle/>
          <a:p>
            <a:r>
              <a:rPr lang="en-US" dirty="0">
                <a:hlinkClick r:id="rId3"/>
              </a:rPr>
              <a:t>http://www.youtube.com/watch?v=_</a:t>
            </a:r>
            <a:r>
              <a:rPr lang="en-US" dirty="0" smtClean="0">
                <a:hlinkClick r:id="rId3"/>
              </a:rPr>
              <a:t>V5z0vfQzuM</a:t>
            </a:r>
            <a:endParaRPr lang="en-US" dirty="0" smtClean="0"/>
          </a:p>
          <a:p>
            <a:endParaRPr lang="en-US" dirty="0"/>
          </a:p>
        </p:txBody>
      </p:sp>
    </p:spTree>
    <p:extLst>
      <p:ext uri="{BB962C8B-B14F-4D97-AF65-F5344CB8AC3E}">
        <p14:creationId xmlns:p14="http://schemas.microsoft.com/office/powerpoint/2010/main" val="880304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821" y="3124200"/>
            <a:ext cx="5957179" cy="3581400"/>
          </a:xfrm>
          <a:prstGeom prst="rect">
            <a:avLst/>
          </a:prstGeom>
          <a:ln w="38100" cap="sq">
            <a:noFill/>
            <a:prstDash val="solid"/>
            <a:miter lim="800000"/>
          </a:ln>
          <a:effectLst>
            <a:outerShdw blurRad="50800" dist="38100" dir="2700000" algn="tl" rotWithShape="0">
              <a:schemeClr val="bg1">
                <a:alpha val="43000"/>
              </a:schemeClr>
            </a:outerShdw>
          </a:effectLst>
          <a:extLst>
            <a:ext uri="{909E8E84-426E-40dd-AFC4-6F175D3DCCD1}">
              <a14:hiddenFill xmlns:a14="http://schemas.microsoft.com/office/drawing/2010/main" xmlns="">
                <a:solidFill>
                  <a:schemeClr val="accent1"/>
                </a:solidFill>
              </a14:hiddenFill>
            </a:ext>
          </a:extLst>
        </p:spPr>
      </p:pic>
      <p:sp>
        <p:nvSpPr>
          <p:cNvPr id="9" name="TextBox 8"/>
          <p:cNvSpPr txBox="1"/>
          <p:nvPr/>
        </p:nvSpPr>
        <p:spPr>
          <a:xfrm>
            <a:off x="228600" y="838200"/>
            <a:ext cx="33528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player draws one tile from bag placing it face up in front of them. This is the starting tile for each player’s individual game board.</a:t>
            </a:r>
          </a:p>
          <a:p>
            <a:pPr marL="285750" indent="-285750">
              <a:buFont typeface="Arial" panose="020B0604020202020204" pitchFamily="34" charset="0"/>
              <a:buChar char="•"/>
            </a:pPr>
            <a:r>
              <a:rPr lang="en-US" dirty="0" smtClean="0"/>
              <a:t>Each player then draws 2 more tiles without looking at them. Once all players have drawn, players look at their hand.</a:t>
            </a:r>
          </a:p>
          <a:p>
            <a:pPr marL="285750" indent="-285750">
              <a:buFont typeface="Arial" panose="020B0604020202020204" pitchFamily="34" charset="0"/>
              <a:buChar char="•"/>
            </a:pPr>
            <a:r>
              <a:rPr lang="en-US" dirty="0" smtClean="0"/>
              <a:t>Everyone plays at the same time placing one tile at a time from their hand trying to match all colors if possible.</a:t>
            </a:r>
          </a:p>
          <a:p>
            <a:pPr marL="285750" indent="-285750">
              <a:buFont typeface="Arial" panose="020B0604020202020204" pitchFamily="34" charset="0"/>
              <a:buChar char="•"/>
            </a:pPr>
            <a:r>
              <a:rPr lang="en-US" dirty="0" smtClean="0"/>
              <a:t>After each players tile is placed a new one is drawn from the bag so that each player always has 2 tiles to choose from.</a:t>
            </a:r>
          </a:p>
          <a:p>
            <a:pPr marL="285750" indent="-285750">
              <a:buFont typeface="Arial" panose="020B0604020202020204" pitchFamily="34" charset="0"/>
              <a:buChar char="•"/>
            </a:pPr>
            <a:r>
              <a:rPr lang="en-US" dirty="0" smtClean="0"/>
              <a:t>Game is over when all tiles are drawn from bag and placed.</a:t>
            </a:r>
            <a:endParaRPr lang="en-US" dirty="0"/>
          </a:p>
        </p:txBody>
      </p:sp>
      <p:sp>
        <p:nvSpPr>
          <p:cNvPr id="10" name="TextBox 9"/>
          <p:cNvSpPr txBox="1"/>
          <p:nvPr/>
        </p:nvSpPr>
        <p:spPr>
          <a:xfrm>
            <a:off x="3786909" y="2209800"/>
            <a:ext cx="3200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Players count the number of single color circles they created on their game board. The player with the most is the winner!</a:t>
            </a:r>
            <a:endParaRPr lang="en-US" dirty="0"/>
          </a:p>
        </p:txBody>
      </p:sp>
      <p:sp>
        <p:nvSpPr>
          <p:cNvPr id="11" name="Rectangle 10"/>
          <p:cNvSpPr/>
          <p:nvPr/>
        </p:nvSpPr>
        <p:spPr>
          <a:xfrm>
            <a:off x="3821544" y="685800"/>
            <a:ext cx="4865255" cy="646331"/>
          </a:xfrm>
          <a:prstGeom prst="rect">
            <a:avLst/>
          </a:prstGeom>
        </p:spPr>
        <p:txBody>
          <a:bodyPr wrap="square">
            <a:spAutoFit/>
          </a:bodyPr>
          <a:lstStyle/>
          <a:p>
            <a:r>
              <a:rPr lang="en-US" dirty="0">
                <a:hlinkClick r:id="rId3"/>
              </a:rPr>
              <a:t>http://</a:t>
            </a:r>
            <a:r>
              <a:rPr lang="en-US" dirty="0" smtClean="0">
                <a:hlinkClick r:id="rId3"/>
              </a:rPr>
              <a:t>www.youtube.com/watch?v=uUIvuryV9Jo</a:t>
            </a:r>
            <a:endParaRPr lang="en-US" dirty="0" smtClean="0"/>
          </a:p>
          <a:p>
            <a:endParaRPr lang="en-US" dirty="0"/>
          </a:p>
        </p:txBody>
      </p:sp>
    </p:spTree>
    <p:extLst>
      <p:ext uri="{BB962C8B-B14F-4D97-AF65-F5344CB8AC3E}">
        <p14:creationId xmlns:p14="http://schemas.microsoft.com/office/powerpoint/2010/main" val="880304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91" y="1295399"/>
            <a:ext cx="4634345" cy="4634345"/>
          </a:xfrm>
          <a:prstGeom prst="rect">
            <a:avLst/>
          </a:prstGeom>
        </p:spPr>
      </p:pic>
      <p:sp>
        <p:nvSpPr>
          <p:cNvPr id="9" name="Rectangle 8"/>
          <p:cNvSpPr/>
          <p:nvPr/>
        </p:nvSpPr>
        <p:spPr>
          <a:xfrm>
            <a:off x="168564" y="5929745"/>
            <a:ext cx="5029200" cy="646331"/>
          </a:xfrm>
          <a:prstGeom prst="rect">
            <a:avLst/>
          </a:prstGeom>
        </p:spPr>
        <p:txBody>
          <a:bodyPr wrap="square">
            <a:spAutoFit/>
          </a:bodyPr>
          <a:lstStyle/>
          <a:p>
            <a:r>
              <a:rPr lang="en-US" dirty="0">
                <a:hlinkClick r:id="rId3"/>
              </a:rPr>
              <a:t>http://</a:t>
            </a:r>
            <a:r>
              <a:rPr lang="en-US" dirty="0" smtClean="0">
                <a:hlinkClick r:id="rId3"/>
              </a:rPr>
              <a:t>www.youtube.com/watch?v=cPnNVc6Z2w0</a:t>
            </a:r>
            <a:endParaRPr lang="en-US" dirty="0" smtClean="0"/>
          </a:p>
          <a:p>
            <a:endParaRPr lang="en-US" dirty="0"/>
          </a:p>
        </p:txBody>
      </p:sp>
      <p:sp>
        <p:nvSpPr>
          <p:cNvPr id="10" name="TextBox 9"/>
          <p:cNvSpPr txBox="1"/>
          <p:nvPr/>
        </p:nvSpPr>
        <p:spPr>
          <a:xfrm>
            <a:off x="3276600" y="304800"/>
            <a:ext cx="5562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6 players</a:t>
            </a:r>
          </a:p>
          <a:p>
            <a:pPr marL="285750" indent="-285750">
              <a:buFont typeface="Arial" panose="020B0604020202020204" pitchFamily="34" charset="0"/>
              <a:buChar char="•"/>
            </a:pPr>
            <a:r>
              <a:rPr lang="en-US" dirty="0" smtClean="0"/>
              <a:t>Each player draws 4 bug tiles.</a:t>
            </a:r>
          </a:p>
          <a:p>
            <a:pPr marL="285750" indent="-285750">
              <a:buFont typeface="Arial" panose="020B0604020202020204" pitchFamily="34" charset="0"/>
              <a:buChar char="•"/>
            </a:pPr>
            <a:r>
              <a:rPr lang="en-US" dirty="0" smtClean="0"/>
              <a:t>Player to think of longest bug name goes first.</a:t>
            </a:r>
          </a:p>
          <a:p>
            <a:pPr marL="285750" indent="-285750">
              <a:buFont typeface="Arial" panose="020B0604020202020204" pitchFamily="34" charset="0"/>
              <a:buChar char="•"/>
            </a:pPr>
            <a:r>
              <a:rPr lang="en-US" dirty="0" smtClean="0"/>
              <a:t>Player tries to match one of their bug tiles to the Bug Scout. A match is made by placing a bug tile so that AT LEAST one leg is touching a leg of the Bug Scout. All touching legs must be same color!</a:t>
            </a:r>
          </a:p>
          <a:p>
            <a:pPr marL="285750" indent="-285750">
              <a:buFont typeface="Arial" panose="020B0604020202020204" pitchFamily="34" charset="0"/>
              <a:buChar char="•"/>
            </a:pPr>
            <a:r>
              <a:rPr lang="en-US" dirty="0" smtClean="0"/>
              <a:t>After placing a bug tile, a player’s turn is over and the flag is moved to the top of the bug just </a:t>
            </a:r>
            <a:r>
              <a:rPr lang="en-US" i="1" u="sng" dirty="0" smtClean="0"/>
              <a:t>matched</a:t>
            </a:r>
            <a:r>
              <a:rPr lang="en-US" dirty="0" smtClean="0"/>
              <a:t>.</a:t>
            </a:r>
          </a:p>
          <a:p>
            <a:pPr marL="285750" indent="-285750">
              <a:buFont typeface="Arial" panose="020B0604020202020204" pitchFamily="34" charset="0"/>
              <a:buChar char="•"/>
            </a:pPr>
            <a:r>
              <a:rPr lang="en-US" dirty="0" smtClean="0"/>
              <a:t>The first player to get rid of all their tiles is the winner!</a:t>
            </a:r>
          </a:p>
        </p:txBody>
      </p:sp>
      <p:sp>
        <p:nvSpPr>
          <p:cNvPr id="12" name="Rectangle 11"/>
          <p:cNvSpPr/>
          <p:nvPr/>
        </p:nvSpPr>
        <p:spPr>
          <a:xfrm>
            <a:off x="5225473" y="4556296"/>
            <a:ext cx="3636818" cy="2031325"/>
          </a:xfrm>
          <a:prstGeom prst="rect">
            <a:avLst/>
          </a:prstGeom>
        </p:spPr>
        <p:txBody>
          <a:bodyPr wrap="square">
            <a:spAutoFit/>
          </a:bodyPr>
          <a:lstStyle/>
          <a:p>
            <a:r>
              <a:rPr lang="en-US" dirty="0"/>
              <a:t>Matching rules:	</a:t>
            </a:r>
            <a:endParaRPr lang="en-US" dirty="0" smtClean="0"/>
          </a:p>
          <a:p>
            <a:r>
              <a:rPr lang="en-US" dirty="0" smtClean="0"/>
              <a:t>0 </a:t>
            </a:r>
            <a:r>
              <a:rPr lang="en-US" dirty="0"/>
              <a:t>to 1 leg: player must </a:t>
            </a:r>
            <a:r>
              <a:rPr lang="en-US" dirty="0" smtClean="0"/>
              <a:t>draw </a:t>
            </a:r>
            <a:r>
              <a:rPr lang="en-US" dirty="0"/>
              <a:t>another leg from </a:t>
            </a:r>
            <a:r>
              <a:rPr lang="en-US" dirty="0" smtClean="0"/>
              <a:t>bag</a:t>
            </a:r>
            <a:r>
              <a:rPr lang="en-US" dirty="0"/>
              <a:t>.		</a:t>
            </a:r>
            <a:endParaRPr lang="en-US" dirty="0" smtClean="0"/>
          </a:p>
          <a:p>
            <a:r>
              <a:rPr lang="en-US" dirty="0" smtClean="0"/>
              <a:t>2 </a:t>
            </a:r>
            <a:r>
              <a:rPr lang="en-US" dirty="0"/>
              <a:t>legs: the player does </a:t>
            </a:r>
            <a:r>
              <a:rPr lang="en-US" dirty="0" smtClean="0"/>
              <a:t>not </a:t>
            </a:r>
            <a:r>
              <a:rPr lang="en-US" dirty="0"/>
              <a:t>draw anymore legs </a:t>
            </a:r>
            <a:r>
              <a:rPr lang="en-US" dirty="0" smtClean="0"/>
              <a:t>from </a:t>
            </a:r>
            <a:r>
              <a:rPr lang="en-US" dirty="0"/>
              <a:t>bag</a:t>
            </a:r>
            <a:r>
              <a:rPr lang="en-US" dirty="0" smtClean="0"/>
              <a:t>.</a:t>
            </a:r>
            <a:r>
              <a:rPr lang="en-US" dirty="0"/>
              <a:t>	</a:t>
            </a:r>
            <a:endParaRPr lang="en-US" dirty="0" smtClean="0"/>
          </a:p>
          <a:p>
            <a:r>
              <a:rPr lang="en-US" dirty="0" smtClean="0"/>
              <a:t>3 </a:t>
            </a:r>
            <a:r>
              <a:rPr lang="en-US" dirty="0"/>
              <a:t>or more legs: player </a:t>
            </a:r>
            <a:r>
              <a:rPr lang="en-US" dirty="0" smtClean="0"/>
              <a:t>places </a:t>
            </a:r>
            <a:r>
              <a:rPr lang="en-US" dirty="0"/>
              <a:t>one leg back in </a:t>
            </a:r>
            <a:r>
              <a:rPr lang="en-US" dirty="0" smtClean="0"/>
              <a:t>bug </a:t>
            </a:r>
            <a:r>
              <a:rPr lang="en-US" dirty="0"/>
              <a:t>bag.</a:t>
            </a:r>
          </a:p>
        </p:txBody>
      </p:sp>
    </p:spTree>
    <p:extLst>
      <p:ext uri="{BB962C8B-B14F-4D97-AF65-F5344CB8AC3E}">
        <p14:creationId xmlns:p14="http://schemas.microsoft.com/office/powerpoint/2010/main" val="880304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B5D48816F946BFF1C64D0E43E4AD" ma:contentTypeVersion="2" ma:contentTypeDescription="Create a new document." ma:contentTypeScope="" ma:versionID="fdfad55a1c91d1f862dff355436dced8">
  <xsd:schema xmlns:xsd="http://www.w3.org/2001/XMLSchema" xmlns:xs="http://www.w3.org/2001/XMLSchema" xmlns:p="http://schemas.microsoft.com/office/2006/metadata/properties" xmlns:ns2="71e9fceb-f051-4fda-b0d4-4db25d4aae15" targetNamespace="http://schemas.microsoft.com/office/2006/metadata/properties" ma:root="true" ma:fieldsID="d32fd8f3cd9f67f4fd960ec14a4253a5" ns2:_="">
    <xsd:import namespace="71e9fceb-f051-4fda-b0d4-4db25d4aae1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9fceb-f051-4fda-b0d4-4db25d4aae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5889C-318A-4D44-8D99-75C2D9FD1C05}">
  <ds:schemaRefs>
    <ds:schemaRef ds:uri="http://schemas.microsoft.com/sharepoint/v3/contenttype/forms"/>
  </ds:schemaRefs>
</ds:datastoreItem>
</file>

<file path=customXml/itemProps2.xml><?xml version="1.0" encoding="utf-8"?>
<ds:datastoreItem xmlns:ds="http://schemas.openxmlformats.org/officeDocument/2006/customXml" ds:itemID="{DD1C26E7-0182-4302-86FC-0273E424E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9fceb-f051-4fda-b0d4-4db25d4aa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FE982-650D-44A3-813F-91CC7EEBE696}">
  <ds:schemaRef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71e9fceb-f051-4fda-b0d4-4db25d4aae15"/>
  </ds:schemaRefs>
</ds:datastoreItem>
</file>

<file path=docProps/app.xml><?xml version="1.0" encoding="utf-8"?>
<Properties xmlns="http://schemas.openxmlformats.org/officeDocument/2006/extended-properties" xmlns:vt="http://schemas.openxmlformats.org/officeDocument/2006/docPropsVTypes">
  <TotalTime>2461</TotalTime>
  <Words>772</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Hanks, Ann Scott</cp:lastModifiedBy>
  <cp:revision>50</cp:revision>
  <cp:lastPrinted>2014-10-28T16:11:10Z</cp:lastPrinted>
  <dcterms:created xsi:type="dcterms:W3CDTF">2013-09-26T14:34:33Z</dcterms:created>
  <dcterms:modified xsi:type="dcterms:W3CDTF">2015-10-13T18:03:52Z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0x0101007F97B5D48816F946BFF1C64D0E43E4AD</vt:lpwstr>
  </property>
</Properties>
</file>